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1666" r:id="rId3"/>
    <p:sldId id="1614" r:id="rId4"/>
    <p:sldId id="1669" r:id="rId5"/>
    <p:sldId id="1467" r:id="rId6"/>
    <p:sldId id="1477" r:id="rId7"/>
    <p:sldId id="670" r:id="rId8"/>
    <p:sldId id="1664" r:id="rId9"/>
    <p:sldId id="1665" r:id="rId10"/>
    <p:sldId id="1671" r:id="rId11"/>
    <p:sldId id="1678" r:id="rId12"/>
    <p:sldId id="1672" r:id="rId13"/>
    <p:sldId id="900" r:id="rId14"/>
    <p:sldId id="1001" r:id="rId15"/>
    <p:sldId id="1677" r:id="rId16"/>
    <p:sldId id="1460" r:id="rId17"/>
    <p:sldId id="1419" r:id="rId18"/>
    <p:sldId id="308" r:id="rId19"/>
    <p:sldId id="1618" r:id="rId20"/>
    <p:sldId id="1681" r:id="rId21"/>
    <p:sldId id="1621" r:id="rId22"/>
    <p:sldId id="1667" r:id="rId23"/>
    <p:sldId id="1668" r:id="rId24"/>
    <p:sldId id="1464" r:id="rId25"/>
    <p:sldId id="710" r:id="rId26"/>
    <p:sldId id="1673" r:id="rId27"/>
    <p:sldId id="1620" r:id="rId28"/>
    <p:sldId id="1623" r:id="rId29"/>
    <p:sldId id="1557" r:id="rId30"/>
    <p:sldId id="1524" r:id="rId31"/>
    <p:sldId id="1240" r:id="rId32"/>
    <p:sldId id="835" r:id="rId33"/>
    <p:sldId id="1483" r:id="rId34"/>
    <p:sldId id="1679" r:id="rId35"/>
    <p:sldId id="1680" r:id="rId36"/>
    <p:sldId id="836" r:id="rId37"/>
    <p:sldId id="896" r:id="rId38"/>
    <p:sldId id="1465" r:id="rId39"/>
    <p:sldId id="1685" r:id="rId40"/>
    <p:sldId id="1670" r:id="rId41"/>
    <p:sldId id="1624" r:id="rId42"/>
    <p:sldId id="1675" r:id="rId43"/>
    <p:sldId id="1626" r:id="rId44"/>
    <p:sldId id="1627" r:id="rId45"/>
    <p:sldId id="1609" r:id="rId46"/>
    <p:sldId id="769" r:id="rId47"/>
    <p:sldId id="1682" r:id="rId48"/>
    <p:sldId id="166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2FF7"/>
    <a:srgbClr val="FCDBD4"/>
    <a:srgbClr val="66FFCC"/>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90" autoAdjust="0"/>
    <p:restoredTop sz="94598" autoAdjust="0"/>
  </p:normalViewPr>
  <p:slideViewPr>
    <p:cSldViewPr snapToGrid="0">
      <p:cViewPr varScale="1">
        <p:scale>
          <a:sx n="81" d="100"/>
          <a:sy n="81" d="100"/>
        </p:scale>
        <p:origin x="758" y="62"/>
      </p:cViewPr>
      <p:guideLst/>
    </p:cSldViewPr>
  </p:slideViewPr>
  <p:outlineViewPr>
    <p:cViewPr>
      <p:scale>
        <a:sx n="33" d="100"/>
        <a:sy n="33" d="100"/>
      </p:scale>
      <p:origin x="0" y="-6062"/>
    </p:cViewPr>
  </p:outlineViewPr>
  <p:notesTextViewPr>
    <p:cViewPr>
      <p:scale>
        <a:sx n="1" d="1"/>
        <a:sy n="1" d="1"/>
      </p:scale>
      <p:origin x="0" y="0"/>
    </p:cViewPr>
  </p:notesTextViewPr>
  <p:sorterViewPr>
    <p:cViewPr varScale="1">
      <p:scale>
        <a:sx n="100" d="100"/>
        <a:sy n="100" d="100"/>
      </p:scale>
      <p:origin x="0" y="-1302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14030-E312-484F-B4B6-5E6D7D369C37}" type="datetimeFigureOut">
              <a:rPr lang="en-AU" smtClean="0"/>
              <a:t>8/06/2022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21045-178B-4C0C-9475-BEE4F20C6B7F}" type="slidenum">
              <a:rPr lang="en-AU" smtClean="0"/>
              <a:t>‹#›</a:t>
            </a:fld>
            <a:endParaRPr lang="en-AU"/>
          </a:p>
        </p:txBody>
      </p:sp>
    </p:spTree>
    <p:extLst>
      <p:ext uri="{BB962C8B-B14F-4D97-AF65-F5344CB8AC3E}">
        <p14:creationId xmlns:p14="http://schemas.microsoft.com/office/powerpoint/2010/main" val="295454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3021045-178B-4C0C-9475-BEE4F20C6B7F}" type="slidenum">
              <a:rPr lang="en-AU" smtClean="0"/>
              <a:t>9</a:t>
            </a:fld>
            <a:endParaRPr lang="en-AU"/>
          </a:p>
        </p:txBody>
      </p:sp>
    </p:spTree>
    <p:extLst>
      <p:ext uri="{BB962C8B-B14F-4D97-AF65-F5344CB8AC3E}">
        <p14:creationId xmlns:p14="http://schemas.microsoft.com/office/powerpoint/2010/main" val="354730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3021045-178B-4C0C-9475-BEE4F20C6B7F}" type="slidenum">
              <a:rPr lang="en-AU" smtClean="0"/>
              <a:t>12</a:t>
            </a:fld>
            <a:endParaRPr lang="en-AU"/>
          </a:p>
        </p:txBody>
      </p:sp>
    </p:spTree>
    <p:extLst>
      <p:ext uri="{BB962C8B-B14F-4D97-AF65-F5344CB8AC3E}">
        <p14:creationId xmlns:p14="http://schemas.microsoft.com/office/powerpoint/2010/main" val="198382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3021045-178B-4C0C-9475-BEE4F20C6B7F}" type="slidenum">
              <a:rPr lang="en-AU" smtClean="0"/>
              <a:t>13</a:t>
            </a:fld>
            <a:endParaRPr lang="en-AU"/>
          </a:p>
        </p:txBody>
      </p:sp>
    </p:spTree>
    <p:extLst>
      <p:ext uri="{BB962C8B-B14F-4D97-AF65-F5344CB8AC3E}">
        <p14:creationId xmlns:p14="http://schemas.microsoft.com/office/powerpoint/2010/main" val="3270775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3021045-178B-4C0C-9475-BEE4F20C6B7F}" type="slidenum">
              <a:rPr lang="en-AU" smtClean="0"/>
              <a:t>26</a:t>
            </a:fld>
            <a:endParaRPr lang="en-AU"/>
          </a:p>
        </p:txBody>
      </p:sp>
    </p:spTree>
    <p:extLst>
      <p:ext uri="{BB962C8B-B14F-4D97-AF65-F5344CB8AC3E}">
        <p14:creationId xmlns:p14="http://schemas.microsoft.com/office/powerpoint/2010/main" val="518368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slide heading says “clause / sentence”. That’s because what we have here is a </a:t>
            </a:r>
            <a:r>
              <a:rPr lang="en-AU" u="sng" dirty="0"/>
              <a:t>simple</a:t>
            </a:r>
            <a:r>
              <a:rPr lang="en-AU" u="none" dirty="0"/>
              <a:t> sentence comprising just a single clause. But what’s a clause? I suggest that it is best thought of as a message built around a verb group. The verb group here – and there’s only one – is “wrote”. Yes, it’s a 1-word group.</a:t>
            </a:r>
          </a:p>
          <a:p>
            <a:r>
              <a:rPr lang="en-AU" dirty="0"/>
              <a:t>People of my vintage who were taught traditional grammar at school will often say that the basic structure of the English sentence is Subject – Verb – Object.</a:t>
            </a:r>
            <a:r>
              <a:rPr lang="en-AU" u="none" dirty="0"/>
              <a:t> And that pattern certainly accommodates this particular sentence. Samuel Taylor is the subject, what this message is about, and is also the entity doing the writing. The other entity here, “a famous poem”, represents what he wrote.</a:t>
            </a:r>
          </a:p>
        </p:txBody>
      </p:sp>
      <p:sp>
        <p:nvSpPr>
          <p:cNvPr id="4" name="Slide Number Placeholder 3"/>
          <p:cNvSpPr>
            <a:spLocks noGrp="1"/>
          </p:cNvSpPr>
          <p:nvPr>
            <p:ph type="sldNum" sz="quarter" idx="5"/>
          </p:nvPr>
        </p:nvSpPr>
        <p:spPr/>
        <p:txBody>
          <a:bodyPr/>
          <a:lstStyle/>
          <a:p>
            <a:fld id="{A2122FCA-15D0-45FE-91AF-C54FAA6A3EB9}" type="slidenum">
              <a:rPr lang="en-AU" smtClean="0"/>
              <a:t>41</a:t>
            </a:fld>
            <a:endParaRPr lang="en-AU"/>
          </a:p>
        </p:txBody>
      </p:sp>
    </p:spTree>
    <p:extLst>
      <p:ext uri="{BB962C8B-B14F-4D97-AF65-F5344CB8AC3E}">
        <p14:creationId xmlns:p14="http://schemas.microsoft.com/office/powerpoint/2010/main" val="122097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u="none" dirty="0"/>
          </a:p>
        </p:txBody>
      </p:sp>
      <p:sp>
        <p:nvSpPr>
          <p:cNvPr id="4" name="Slide Number Placeholder 3"/>
          <p:cNvSpPr>
            <a:spLocks noGrp="1"/>
          </p:cNvSpPr>
          <p:nvPr>
            <p:ph type="sldNum" sz="quarter" idx="5"/>
          </p:nvPr>
        </p:nvSpPr>
        <p:spPr/>
        <p:txBody>
          <a:bodyPr/>
          <a:lstStyle/>
          <a:p>
            <a:fld id="{A2122FCA-15D0-45FE-91AF-C54FAA6A3EB9}" type="slidenum">
              <a:rPr lang="en-AU" smtClean="0"/>
              <a:t>43</a:t>
            </a:fld>
            <a:endParaRPr lang="en-AU"/>
          </a:p>
        </p:txBody>
      </p:sp>
    </p:spTree>
    <p:extLst>
      <p:ext uri="{BB962C8B-B14F-4D97-AF65-F5344CB8AC3E}">
        <p14:creationId xmlns:p14="http://schemas.microsoft.com/office/powerpoint/2010/main" val="2109120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gets a mention in this Year 8 Content Description. The wording cites “</a:t>
            </a:r>
            <a:r>
              <a:rPr lang="en-AU" u="sng" dirty="0"/>
              <a:t>complex</a:t>
            </a:r>
            <a:r>
              <a:rPr lang="en-AU" dirty="0"/>
              <a:t> texts” but the mechanism also applies to </a:t>
            </a:r>
            <a:r>
              <a:rPr lang="en-AU" u="sng" dirty="0"/>
              <a:t>simple</a:t>
            </a:r>
            <a:r>
              <a:rPr lang="en-AU" dirty="0"/>
              <a:t> ones. Grammatical theme is the element of a message which is placed first. In multi-clause sentences there is a choice about which clause to begin with. And at the level of a single clause, the grammatical theme could be a Participant, a Circumstances, or the Process.</a:t>
            </a:r>
          </a:p>
        </p:txBody>
      </p:sp>
      <p:sp>
        <p:nvSpPr>
          <p:cNvPr id="4" name="Slide Number Placeholder 3"/>
          <p:cNvSpPr>
            <a:spLocks noGrp="1"/>
          </p:cNvSpPr>
          <p:nvPr>
            <p:ph type="sldNum" sz="quarter" idx="5"/>
          </p:nvPr>
        </p:nvSpPr>
        <p:spPr/>
        <p:txBody>
          <a:bodyPr/>
          <a:lstStyle/>
          <a:p>
            <a:fld id="{A2122FCA-15D0-45FE-91AF-C54FAA6A3EB9}" type="slidenum">
              <a:rPr lang="en-AU" smtClean="0"/>
              <a:t>45</a:t>
            </a:fld>
            <a:endParaRPr lang="en-AU"/>
          </a:p>
        </p:txBody>
      </p:sp>
    </p:spTree>
    <p:extLst>
      <p:ext uri="{BB962C8B-B14F-4D97-AF65-F5344CB8AC3E}">
        <p14:creationId xmlns:p14="http://schemas.microsoft.com/office/powerpoint/2010/main" val="2588412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AB3C1-8F6C-4693-A3F8-9CD0155CB5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1586B9F-17E6-4678-9681-68BCF50AD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A9E1C9F-F27D-475D-B2F1-C06CFEEF4CF6}"/>
              </a:ext>
            </a:extLst>
          </p:cNvPr>
          <p:cNvSpPr>
            <a:spLocks noGrp="1"/>
          </p:cNvSpPr>
          <p:nvPr>
            <p:ph type="dt" sz="half" idx="10"/>
          </p:nvPr>
        </p:nvSpPr>
        <p:spPr/>
        <p:txBody>
          <a:bodyPr/>
          <a:lstStyle/>
          <a:p>
            <a:fld id="{1049A750-2AD6-4076-AC48-D1D82B5D9242}" type="datetimeFigureOut">
              <a:rPr lang="en-AU" smtClean="0"/>
              <a:t>8/06/2022</a:t>
            </a:fld>
            <a:endParaRPr lang="en-AU"/>
          </a:p>
        </p:txBody>
      </p:sp>
      <p:sp>
        <p:nvSpPr>
          <p:cNvPr id="5" name="Footer Placeholder 4">
            <a:extLst>
              <a:ext uri="{FF2B5EF4-FFF2-40B4-BE49-F238E27FC236}">
                <a16:creationId xmlns:a16="http://schemas.microsoft.com/office/drawing/2014/main" id="{CBC57C82-72F8-41C9-BFF2-B89CE6F0D10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7DF98E-F897-4695-BB63-7CD6DD251EF6}"/>
              </a:ext>
            </a:extLst>
          </p:cNvPr>
          <p:cNvSpPr>
            <a:spLocks noGrp="1"/>
          </p:cNvSpPr>
          <p:nvPr>
            <p:ph type="sldNum" sz="quarter" idx="12"/>
          </p:nvPr>
        </p:nvSpPr>
        <p:spPr/>
        <p:txBody>
          <a:bodyPr/>
          <a:lstStyle/>
          <a:p>
            <a:fld id="{EE205477-AC5B-41E5-AF89-8EC17F30D7B7}" type="slidenum">
              <a:rPr lang="en-AU" smtClean="0"/>
              <a:t>‹#›</a:t>
            </a:fld>
            <a:endParaRPr lang="en-AU"/>
          </a:p>
        </p:txBody>
      </p:sp>
    </p:spTree>
    <p:extLst>
      <p:ext uri="{BB962C8B-B14F-4D97-AF65-F5344CB8AC3E}">
        <p14:creationId xmlns:p14="http://schemas.microsoft.com/office/powerpoint/2010/main" val="1714113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9FEAC-C1CD-43EA-B190-0BCB284E50A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2E56112-7738-4891-A7FD-9E7E69387F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95231E-5F65-485A-8592-565935E4F4A0}"/>
              </a:ext>
            </a:extLst>
          </p:cNvPr>
          <p:cNvSpPr>
            <a:spLocks noGrp="1"/>
          </p:cNvSpPr>
          <p:nvPr>
            <p:ph type="dt" sz="half" idx="10"/>
          </p:nvPr>
        </p:nvSpPr>
        <p:spPr/>
        <p:txBody>
          <a:bodyPr/>
          <a:lstStyle/>
          <a:p>
            <a:fld id="{1049A750-2AD6-4076-AC48-D1D82B5D9242}" type="datetimeFigureOut">
              <a:rPr lang="en-AU" smtClean="0"/>
              <a:t>8/06/2022</a:t>
            </a:fld>
            <a:endParaRPr lang="en-AU"/>
          </a:p>
        </p:txBody>
      </p:sp>
      <p:sp>
        <p:nvSpPr>
          <p:cNvPr id="5" name="Footer Placeholder 4">
            <a:extLst>
              <a:ext uri="{FF2B5EF4-FFF2-40B4-BE49-F238E27FC236}">
                <a16:creationId xmlns:a16="http://schemas.microsoft.com/office/drawing/2014/main" id="{A5C1B3EF-9B6D-41AC-BB89-FB8025F4D6A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2D3B470-E5FC-40DE-820A-E14A87A7EC0A}"/>
              </a:ext>
            </a:extLst>
          </p:cNvPr>
          <p:cNvSpPr>
            <a:spLocks noGrp="1"/>
          </p:cNvSpPr>
          <p:nvPr>
            <p:ph type="sldNum" sz="quarter" idx="12"/>
          </p:nvPr>
        </p:nvSpPr>
        <p:spPr/>
        <p:txBody>
          <a:bodyPr/>
          <a:lstStyle/>
          <a:p>
            <a:fld id="{EE205477-AC5B-41E5-AF89-8EC17F30D7B7}" type="slidenum">
              <a:rPr lang="en-AU" smtClean="0"/>
              <a:t>‹#›</a:t>
            </a:fld>
            <a:endParaRPr lang="en-AU"/>
          </a:p>
        </p:txBody>
      </p:sp>
    </p:spTree>
    <p:extLst>
      <p:ext uri="{BB962C8B-B14F-4D97-AF65-F5344CB8AC3E}">
        <p14:creationId xmlns:p14="http://schemas.microsoft.com/office/powerpoint/2010/main" val="3304275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37805A-4F46-4CFA-81ED-60F3F1E83E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E6E7E26-09E2-4ADA-A30B-74C835B1FC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22C05C1-3EB5-4C0E-AC8D-F4639A3123EE}"/>
              </a:ext>
            </a:extLst>
          </p:cNvPr>
          <p:cNvSpPr>
            <a:spLocks noGrp="1"/>
          </p:cNvSpPr>
          <p:nvPr>
            <p:ph type="dt" sz="half" idx="10"/>
          </p:nvPr>
        </p:nvSpPr>
        <p:spPr/>
        <p:txBody>
          <a:bodyPr/>
          <a:lstStyle/>
          <a:p>
            <a:fld id="{1049A750-2AD6-4076-AC48-D1D82B5D9242}" type="datetimeFigureOut">
              <a:rPr lang="en-AU" smtClean="0"/>
              <a:t>8/06/2022</a:t>
            </a:fld>
            <a:endParaRPr lang="en-AU"/>
          </a:p>
        </p:txBody>
      </p:sp>
      <p:sp>
        <p:nvSpPr>
          <p:cNvPr id="5" name="Footer Placeholder 4">
            <a:extLst>
              <a:ext uri="{FF2B5EF4-FFF2-40B4-BE49-F238E27FC236}">
                <a16:creationId xmlns:a16="http://schemas.microsoft.com/office/drawing/2014/main" id="{3EF2BF80-B1D5-4346-9060-CD6B903FA5F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94F81E1-8F38-492E-85D7-01FC909C8B7C}"/>
              </a:ext>
            </a:extLst>
          </p:cNvPr>
          <p:cNvSpPr>
            <a:spLocks noGrp="1"/>
          </p:cNvSpPr>
          <p:nvPr>
            <p:ph type="sldNum" sz="quarter" idx="12"/>
          </p:nvPr>
        </p:nvSpPr>
        <p:spPr/>
        <p:txBody>
          <a:bodyPr/>
          <a:lstStyle/>
          <a:p>
            <a:fld id="{EE205477-AC5B-41E5-AF89-8EC17F30D7B7}" type="slidenum">
              <a:rPr lang="en-AU" smtClean="0"/>
              <a:t>‹#›</a:t>
            </a:fld>
            <a:endParaRPr lang="en-AU"/>
          </a:p>
        </p:txBody>
      </p:sp>
    </p:spTree>
    <p:extLst>
      <p:ext uri="{BB962C8B-B14F-4D97-AF65-F5344CB8AC3E}">
        <p14:creationId xmlns:p14="http://schemas.microsoft.com/office/powerpoint/2010/main" val="3407480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endParaRPr lang="en-AU"/>
          </a:p>
        </p:txBody>
      </p:sp>
      <p:sp>
        <p:nvSpPr>
          <p:cNvPr id="3" name="Table Placeholder 2"/>
          <p:cNvSpPr>
            <a:spLocks noGrp="1"/>
          </p:cNvSpPr>
          <p:nvPr>
            <p:ph type="tbl" idx="1"/>
          </p:nvPr>
        </p:nvSpPr>
        <p:spPr>
          <a:xfrm>
            <a:off x="755651" y="1752600"/>
            <a:ext cx="10668000" cy="4267200"/>
          </a:xfrm>
        </p:spPr>
        <p:txBody>
          <a:bodyPr/>
          <a:lstStyle/>
          <a:p>
            <a:pPr lvl="0"/>
            <a:endParaRPr lang="en-AU" noProof="0"/>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C93B1B8-3CA0-41E0-9CC2-08BFB510E974}" type="slidenum">
              <a:rPr lang="en-US"/>
              <a:pPr>
                <a:defRPr/>
              </a:pPr>
              <a:t>‹#›</a:t>
            </a:fld>
            <a:endParaRPr lang="en-US"/>
          </a:p>
        </p:txBody>
      </p:sp>
    </p:spTree>
    <p:extLst>
      <p:ext uri="{BB962C8B-B14F-4D97-AF65-F5344CB8AC3E}">
        <p14:creationId xmlns:p14="http://schemas.microsoft.com/office/powerpoint/2010/main" val="255658258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Content Placeholder 2"/>
          <p:cNvSpPr>
            <a:spLocks noGrp="1"/>
          </p:cNvSpPr>
          <p:nvPr>
            <p:ph sz="half" idx="1"/>
          </p:nvPr>
        </p:nvSpPr>
        <p:spPr>
          <a:xfrm>
            <a:off x="755651" y="1752600"/>
            <a:ext cx="523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1251" y="1752600"/>
            <a:ext cx="523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C11A95B-0EC6-4665-9660-C2F264516597}" type="slidenum">
              <a:rPr lang="en-US"/>
              <a:pPr>
                <a:defRPr/>
              </a:pPr>
              <a:t>‹#›</a:t>
            </a:fld>
            <a:endParaRPr lang="en-US"/>
          </a:p>
        </p:txBody>
      </p:sp>
    </p:spTree>
    <p:extLst>
      <p:ext uri="{BB962C8B-B14F-4D97-AF65-F5344CB8AC3E}">
        <p14:creationId xmlns:p14="http://schemas.microsoft.com/office/powerpoint/2010/main" val="37122723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B7B73-D7B3-41D0-B744-DBC55D19AAA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E1EC5B6-9D2B-4961-BB89-562904035D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C33215F-7A65-4F72-8DBE-6222D3D4B6AB}"/>
              </a:ext>
            </a:extLst>
          </p:cNvPr>
          <p:cNvSpPr>
            <a:spLocks noGrp="1"/>
          </p:cNvSpPr>
          <p:nvPr>
            <p:ph type="dt" sz="half" idx="10"/>
          </p:nvPr>
        </p:nvSpPr>
        <p:spPr/>
        <p:txBody>
          <a:bodyPr/>
          <a:lstStyle/>
          <a:p>
            <a:fld id="{1049A750-2AD6-4076-AC48-D1D82B5D9242}" type="datetimeFigureOut">
              <a:rPr lang="en-AU" smtClean="0"/>
              <a:t>8/06/2022</a:t>
            </a:fld>
            <a:endParaRPr lang="en-AU"/>
          </a:p>
        </p:txBody>
      </p:sp>
      <p:sp>
        <p:nvSpPr>
          <p:cNvPr id="5" name="Footer Placeholder 4">
            <a:extLst>
              <a:ext uri="{FF2B5EF4-FFF2-40B4-BE49-F238E27FC236}">
                <a16:creationId xmlns:a16="http://schemas.microsoft.com/office/drawing/2014/main" id="{FE0060AC-A59D-4207-AF7E-E2EDCFD26D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2FCCD07-AC37-4280-AAAD-9AF0A7BE1B90}"/>
              </a:ext>
            </a:extLst>
          </p:cNvPr>
          <p:cNvSpPr>
            <a:spLocks noGrp="1"/>
          </p:cNvSpPr>
          <p:nvPr>
            <p:ph type="sldNum" sz="quarter" idx="12"/>
          </p:nvPr>
        </p:nvSpPr>
        <p:spPr/>
        <p:txBody>
          <a:bodyPr/>
          <a:lstStyle/>
          <a:p>
            <a:fld id="{EE205477-AC5B-41E5-AF89-8EC17F30D7B7}" type="slidenum">
              <a:rPr lang="en-AU" smtClean="0"/>
              <a:t>‹#›</a:t>
            </a:fld>
            <a:endParaRPr lang="en-AU"/>
          </a:p>
        </p:txBody>
      </p:sp>
    </p:spTree>
    <p:extLst>
      <p:ext uri="{BB962C8B-B14F-4D97-AF65-F5344CB8AC3E}">
        <p14:creationId xmlns:p14="http://schemas.microsoft.com/office/powerpoint/2010/main" val="3084082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8692-99E2-4FF9-BA8A-709BE9F0C7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6EBBC48-5D34-4DC5-A109-E289354354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D66FC2-9ADF-4CE5-8439-0B308FA5D142}"/>
              </a:ext>
            </a:extLst>
          </p:cNvPr>
          <p:cNvSpPr>
            <a:spLocks noGrp="1"/>
          </p:cNvSpPr>
          <p:nvPr>
            <p:ph type="dt" sz="half" idx="10"/>
          </p:nvPr>
        </p:nvSpPr>
        <p:spPr/>
        <p:txBody>
          <a:bodyPr/>
          <a:lstStyle/>
          <a:p>
            <a:fld id="{1049A750-2AD6-4076-AC48-D1D82B5D9242}" type="datetimeFigureOut">
              <a:rPr lang="en-AU" smtClean="0"/>
              <a:t>8/06/2022</a:t>
            </a:fld>
            <a:endParaRPr lang="en-AU"/>
          </a:p>
        </p:txBody>
      </p:sp>
      <p:sp>
        <p:nvSpPr>
          <p:cNvPr id="5" name="Footer Placeholder 4">
            <a:extLst>
              <a:ext uri="{FF2B5EF4-FFF2-40B4-BE49-F238E27FC236}">
                <a16:creationId xmlns:a16="http://schemas.microsoft.com/office/drawing/2014/main" id="{13FD2B07-BDC2-403D-827F-A2F148F2DF4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1F7DECD-6B8D-4F1C-B48A-725813C813B6}"/>
              </a:ext>
            </a:extLst>
          </p:cNvPr>
          <p:cNvSpPr>
            <a:spLocks noGrp="1"/>
          </p:cNvSpPr>
          <p:nvPr>
            <p:ph type="sldNum" sz="quarter" idx="12"/>
          </p:nvPr>
        </p:nvSpPr>
        <p:spPr/>
        <p:txBody>
          <a:bodyPr/>
          <a:lstStyle/>
          <a:p>
            <a:fld id="{EE205477-AC5B-41E5-AF89-8EC17F30D7B7}" type="slidenum">
              <a:rPr lang="en-AU" smtClean="0"/>
              <a:t>‹#›</a:t>
            </a:fld>
            <a:endParaRPr lang="en-AU"/>
          </a:p>
        </p:txBody>
      </p:sp>
    </p:spTree>
    <p:extLst>
      <p:ext uri="{BB962C8B-B14F-4D97-AF65-F5344CB8AC3E}">
        <p14:creationId xmlns:p14="http://schemas.microsoft.com/office/powerpoint/2010/main" val="4202276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551AA-8F10-45CE-9AD4-2349DD26EB3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4DC3E56-0529-452A-98D4-48A2E87F32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589A364-87FC-4FDF-A50A-4B913895F9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89D0917-2C1D-4439-8820-F1293346C6CE}"/>
              </a:ext>
            </a:extLst>
          </p:cNvPr>
          <p:cNvSpPr>
            <a:spLocks noGrp="1"/>
          </p:cNvSpPr>
          <p:nvPr>
            <p:ph type="dt" sz="half" idx="10"/>
          </p:nvPr>
        </p:nvSpPr>
        <p:spPr/>
        <p:txBody>
          <a:bodyPr/>
          <a:lstStyle/>
          <a:p>
            <a:fld id="{1049A750-2AD6-4076-AC48-D1D82B5D9242}" type="datetimeFigureOut">
              <a:rPr lang="en-AU" smtClean="0"/>
              <a:t>8/06/2022</a:t>
            </a:fld>
            <a:endParaRPr lang="en-AU"/>
          </a:p>
        </p:txBody>
      </p:sp>
      <p:sp>
        <p:nvSpPr>
          <p:cNvPr id="6" name="Footer Placeholder 5">
            <a:extLst>
              <a:ext uri="{FF2B5EF4-FFF2-40B4-BE49-F238E27FC236}">
                <a16:creationId xmlns:a16="http://schemas.microsoft.com/office/drawing/2014/main" id="{943E3D3E-ACA1-44F2-B4E8-5DE76F65AA5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7F90B9C-DCB2-4C0F-B1FF-D19C22A5BDF4}"/>
              </a:ext>
            </a:extLst>
          </p:cNvPr>
          <p:cNvSpPr>
            <a:spLocks noGrp="1"/>
          </p:cNvSpPr>
          <p:nvPr>
            <p:ph type="sldNum" sz="quarter" idx="12"/>
          </p:nvPr>
        </p:nvSpPr>
        <p:spPr/>
        <p:txBody>
          <a:bodyPr/>
          <a:lstStyle/>
          <a:p>
            <a:fld id="{EE205477-AC5B-41E5-AF89-8EC17F30D7B7}" type="slidenum">
              <a:rPr lang="en-AU" smtClean="0"/>
              <a:t>‹#›</a:t>
            </a:fld>
            <a:endParaRPr lang="en-AU"/>
          </a:p>
        </p:txBody>
      </p:sp>
    </p:spTree>
    <p:extLst>
      <p:ext uri="{BB962C8B-B14F-4D97-AF65-F5344CB8AC3E}">
        <p14:creationId xmlns:p14="http://schemas.microsoft.com/office/powerpoint/2010/main" val="239855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0385-CC83-49F4-976F-EA89D2577F4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4B7BCA4-EC71-4F5C-BE3E-8B62D7D3C6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64DC3C-41C3-446B-B8AC-87946F074A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C2C8AC8-12F9-4017-8F72-BD9B483585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1CCA5B-6074-42F1-BECC-6047FDB2D1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9DFEA62-62D5-482D-9EBF-3D78068482BE}"/>
              </a:ext>
            </a:extLst>
          </p:cNvPr>
          <p:cNvSpPr>
            <a:spLocks noGrp="1"/>
          </p:cNvSpPr>
          <p:nvPr>
            <p:ph type="dt" sz="half" idx="10"/>
          </p:nvPr>
        </p:nvSpPr>
        <p:spPr/>
        <p:txBody>
          <a:bodyPr/>
          <a:lstStyle/>
          <a:p>
            <a:fld id="{1049A750-2AD6-4076-AC48-D1D82B5D9242}" type="datetimeFigureOut">
              <a:rPr lang="en-AU" smtClean="0"/>
              <a:t>8/06/2022</a:t>
            </a:fld>
            <a:endParaRPr lang="en-AU"/>
          </a:p>
        </p:txBody>
      </p:sp>
      <p:sp>
        <p:nvSpPr>
          <p:cNvPr id="8" name="Footer Placeholder 7">
            <a:extLst>
              <a:ext uri="{FF2B5EF4-FFF2-40B4-BE49-F238E27FC236}">
                <a16:creationId xmlns:a16="http://schemas.microsoft.com/office/drawing/2014/main" id="{9DBA0968-DB5A-43F7-8355-7B12AC81DF3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DDE043F-1241-4DC1-A0B4-FEC6B048B052}"/>
              </a:ext>
            </a:extLst>
          </p:cNvPr>
          <p:cNvSpPr>
            <a:spLocks noGrp="1"/>
          </p:cNvSpPr>
          <p:nvPr>
            <p:ph type="sldNum" sz="quarter" idx="12"/>
          </p:nvPr>
        </p:nvSpPr>
        <p:spPr/>
        <p:txBody>
          <a:bodyPr/>
          <a:lstStyle/>
          <a:p>
            <a:fld id="{EE205477-AC5B-41E5-AF89-8EC17F30D7B7}" type="slidenum">
              <a:rPr lang="en-AU" smtClean="0"/>
              <a:t>‹#›</a:t>
            </a:fld>
            <a:endParaRPr lang="en-AU"/>
          </a:p>
        </p:txBody>
      </p:sp>
    </p:spTree>
    <p:extLst>
      <p:ext uri="{BB962C8B-B14F-4D97-AF65-F5344CB8AC3E}">
        <p14:creationId xmlns:p14="http://schemas.microsoft.com/office/powerpoint/2010/main" val="3675836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CA3-9FE7-43F0-B203-6F31C6E0F93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1F0CB5EE-121C-4944-8360-A3494B8D5B07}"/>
              </a:ext>
            </a:extLst>
          </p:cNvPr>
          <p:cNvSpPr>
            <a:spLocks noGrp="1"/>
          </p:cNvSpPr>
          <p:nvPr>
            <p:ph type="dt" sz="half" idx="10"/>
          </p:nvPr>
        </p:nvSpPr>
        <p:spPr/>
        <p:txBody>
          <a:bodyPr/>
          <a:lstStyle/>
          <a:p>
            <a:fld id="{1049A750-2AD6-4076-AC48-D1D82B5D9242}" type="datetimeFigureOut">
              <a:rPr lang="en-AU" smtClean="0"/>
              <a:t>8/06/2022</a:t>
            </a:fld>
            <a:endParaRPr lang="en-AU"/>
          </a:p>
        </p:txBody>
      </p:sp>
      <p:sp>
        <p:nvSpPr>
          <p:cNvPr id="4" name="Footer Placeholder 3">
            <a:extLst>
              <a:ext uri="{FF2B5EF4-FFF2-40B4-BE49-F238E27FC236}">
                <a16:creationId xmlns:a16="http://schemas.microsoft.com/office/drawing/2014/main" id="{E4D58E8D-3322-4C68-8E4A-96D4A389AC5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C6C80A5-8AF9-4586-B116-2AFC61D59D45}"/>
              </a:ext>
            </a:extLst>
          </p:cNvPr>
          <p:cNvSpPr>
            <a:spLocks noGrp="1"/>
          </p:cNvSpPr>
          <p:nvPr>
            <p:ph type="sldNum" sz="quarter" idx="12"/>
          </p:nvPr>
        </p:nvSpPr>
        <p:spPr/>
        <p:txBody>
          <a:bodyPr/>
          <a:lstStyle/>
          <a:p>
            <a:fld id="{EE205477-AC5B-41E5-AF89-8EC17F30D7B7}" type="slidenum">
              <a:rPr lang="en-AU" smtClean="0"/>
              <a:t>‹#›</a:t>
            </a:fld>
            <a:endParaRPr lang="en-AU"/>
          </a:p>
        </p:txBody>
      </p:sp>
    </p:spTree>
    <p:extLst>
      <p:ext uri="{BB962C8B-B14F-4D97-AF65-F5344CB8AC3E}">
        <p14:creationId xmlns:p14="http://schemas.microsoft.com/office/powerpoint/2010/main" val="1376247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704C2-96DF-46D3-BC44-8E7492707A43}"/>
              </a:ext>
            </a:extLst>
          </p:cNvPr>
          <p:cNvSpPr>
            <a:spLocks noGrp="1"/>
          </p:cNvSpPr>
          <p:nvPr>
            <p:ph type="dt" sz="half" idx="10"/>
          </p:nvPr>
        </p:nvSpPr>
        <p:spPr/>
        <p:txBody>
          <a:bodyPr/>
          <a:lstStyle/>
          <a:p>
            <a:fld id="{1049A750-2AD6-4076-AC48-D1D82B5D9242}" type="datetimeFigureOut">
              <a:rPr lang="en-AU" smtClean="0"/>
              <a:t>8/06/2022</a:t>
            </a:fld>
            <a:endParaRPr lang="en-AU"/>
          </a:p>
        </p:txBody>
      </p:sp>
      <p:sp>
        <p:nvSpPr>
          <p:cNvPr id="3" name="Footer Placeholder 2">
            <a:extLst>
              <a:ext uri="{FF2B5EF4-FFF2-40B4-BE49-F238E27FC236}">
                <a16:creationId xmlns:a16="http://schemas.microsoft.com/office/drawing/2014/main" id="{0E59D916-1CB5-4592-8494-33A3D9B63D7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1AFEF9E-468E-41FA-BDF0-CDB350B9A2CE}"/>
              </a:ext>
            </a:extLst>
          </p:cNvPr>
          <p:cNvSpPr>
            <a:spLocks noGrp="1"/>
          </p:cNvSpPr>
          <p:nvPr>
            <p:ph type="sldNum" sz="quarter" idx="12"/>
          </p:nvPr>
        </p:nvSpPr>
        <p:spPr/>
        <p:txBody>
          <a:bodyPr/>
          <a:lstStyle/>
          <a:p>
            <a:fld id="{EE205477-AC5B-41E5-AF89-8EC17F30D7B7}" type="slidenum">
              <a:rPr lang="en-AU" smtClean="0"/>
              <a:t>‹#›</a:t>
            </a:fld>
            <a:endParaRPr lang="en-AU"/>
          </a:p>
        </p:txBody>
      </p:sp>
    </p:spTree>
    <p:extLst>
      <p:ext uri="{BB962C8B-B14F-4D97-AF65-F5344CB8AC3E}">
        <p14:creationId xmlns:p14="http://schemas.microsoft.com/office/powerpoint/2010/main" val="2573841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37015-AC8B-4C37-9604-573289649A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18A1513-BD7C-4EFA-A25B-1AB2B62B68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AAFEB63-4C0C-421F-9A1D-81192DAD2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D6370-D484-4266-BBA1-33C1AE01D13E}"/>
              </a:ext>
            </a:extLst>
          </p:cNvPr>
          <p:cNvSpPr>
            <a:spLocks noGrp="1"/>
          </p:cNvSpPr>
          <p:nvPr>
            <p:ph type="dt" sz="half" idx="10"/>
          </p:nvPr>
        </p:nvSpPr>
        <p:spPr/>
        <p:txBody>
          <a:bodyPr/>
          <a:lstStyle/>
          <a:p>
            <a:fld id="{1049A750-2AD6-4076-AC48-D1D82B5D9242}" type="datetimeFigureOut">
              <a:rPr lang="en-AU" smtClean="0"/>
              <a:t>8/06/2022</a:t>
            </a:fld>
            <a:endParaRPr lang="en-AU"/>
          </a:p>
        </p:txBody>
      </p:sp>
      <p:sp>
        <p:nvSpPr>
          <p:cNvPr id="6" name="Footer Placeholder 5">
            <a:extLst>
              <a:ext uri="{FF2B5EF4-FFF2-40B4-BE49-F238E27FC236}">
                <a16:creationId xmlns:a16="http://schemas.microsoft.com/office/drawing/2014/main" id="{51D89CD9-BF3C-41DA-B0AF-159958691F4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C687671-5FEE-4372-BFDF-E5711B6D0AB8}"/>
              </a:ext>
            </a:extLst>
          </p:cNvPr>
          <p:cNvSpPr>
            <a:spLocks noGrp="1"/>
          </p:cNvSpPr>
          <p:nvPr>
            <p:ph type="sldNum" sz="quarter" idx="12"/>
          </p:nvPr>
        </p:nvSpPr>
        <p:spPr/>
        <p:txBody>
          <a:bodyPr/>
          <a:lstStyle/>
          <a:p>
            <a:fld id="{EE205477-AC5B-41E5-AF89-8EC17F30D7B7}" type="slidenum">
              <a:rPr lang="en-AU" smtClean="0"/>
              <a:t>‹#›</a:t>
            </a:fld>
            <a:endParaRPr lang="en-AU"/>
          </a:p>
        </p:txBody>
      </p:sp>
    </p:spTree>
    <p:extLst>
      <p:ext uri="{BB962C8B-B14F-4D97-AF65-F5344CB8AC3E}">
        <p14:creationId xmlns:p14="http://schemas.microsoft.com/office/powerpoint/2010/main" val="632508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F65E-51A0-486A-BA29-1011E6241E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66C26B9-AF60-4D23-B2FD-5F5D08518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599A164-4C20-4D8D-9603-26DBD882D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64249D-7EED-40E4-BBC0-4050A15B0543}"/>
              </a:ext>
            </a:extLst>
          </p:cNvPr>
          <p:cNvSpPr>
            <a:spLocks noGrp="1"/>
          </p:cNvSpPr>
          <p:nvPr>
            <p:ph type="dt" sz="half" idx="10"/>
          </p:nvPr>
        </p:nvSpPr>
        <p:spPr/>
        <p:txBody>
          <a:bodyPr/>
          <a:lstStyle/>
          <a:p>
            <a:fld id="{1049A750-2AD6-4076-AC48-D1D82B5D9242}" type="datetimeFigureOut">
              <a:rPr lang="en-AU" smtClean="0"/>
              <a:t>8/06/2022</a:t>
            </a:fld>
            <a:endParaRPr lang="en-AU"/>
          </a:p>
        </p:txBody>
      </p:sp>
      <p:sp>
        <p:nvSpPr>
          <p:cNvPr id="6" name="Footer Placeholder 5">
            <a:extLst>
              <a:ext uri="{FF2B5EF4-FFF2-40B4-BE49-F238E27FC236}">
                <a16:creationId xmlns:a16="http://schemas.microsoft.com/office/drawing/2014/main" id="{DB767289-8231-4DC1-8DCD-D506246CA62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562E2F6-B510-4D8C-83D2-1E3B099D9356}"/>
              </a:ext>
            </a:extLst>
          </p:cNvPr>
          <p:cNvSpPr>
            <a:spLocks noGrp="1"/>
          </p:cNvSpPr>
          <p:nvPr>
            <p:ph type="sldNum" sz="quarter" idx="12"/>
          </p:nvPr>
        </p:nvSpPr>
        <p:spPr/>
        <p:txBody>
          <a:bodyPr/>
          <a:lstStyle/>
          <a:p>
            <a:fld id="{EE205477-AC5B-41E5-AF89-8EC17F30D7B7}" type="slidenum">
              <a:rPr lang="en-AU" smtClean="0"/>
              <a:t>‹#›</a:t>
            </a:fld>
            <a:endParaRPr lang="en-AU"/>
          </a:p>
        </p:txBody>
      </p:sp>
    </p:spTree>
    <p:extLst>
      <p:ext uri="{BB962C8B-B14F-4D97-AF65-F5344CB8AC3E}">
        <p14:creationId xmlns:p14="http://schemas.microsoft.com/office/powerpoint/2010/main" val="3852648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84ACB6-7725-46B7-B8CA-A47CAD2EC8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59D37AF-BE5B-4240-A892-03F03A6903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0417440-74AB-4D22-966A-9B79D7EC0C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49A750-2AD6-4076-AC48-D1D82B5D9242}" type="datetimeFigureOut">
              <a:rPr lang="en-AU" smtClean="0"/>
              <a:t>8/06/2022</a:t>
            </a:fld>
            <a:endParaRPr lang="en-AU"/>
          </a:p>
        </p:txBody>
      </p:sp>
      <p:sp>
        <p:nvSpPr>
          <p:cNvPr id="5" name="Footer Placeholder 4">
            <a:extLst>
              <a:ext uri="{FF2B5EF4-FFF2-40B4-BE49-F238E27FC236}">
                <a16:creationId xmlns:a16="http://schemas.microsoft.com/office/drawing/2014/main" id="{0DD31B56-7C16-40E8-A409-241E4F2CD1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E7FF942-A110-49DF-8E16-4D6BB32EE1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205477-AC5B-41E5-AF89-8EC17F30D7B7}" type="slidenum">
              <a:rPr lang="en-AU" smtClean="0"/>
              <a:t>‹#›</a:t>
            </a:fld>
            <a:endParaRPr lang="en-AU"/>
          </a:p>
        </p:txBody>
      </p:sp>
    </p:spTree>
    <p:extLst>
      <p:ext uri="{BB962C8B-B14F-4D97-AF65-F5344CB8AC3E}">
        <p14:creationId xmlns:p14="http://schemas.microsoft.com/office/powerpoint/2010/main" val="809594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www.australianbookreview.com.au/author/1070-jocase"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davidcrystal.com/" TargetMode="External"/><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F58D-F7A9-40B1-9C70-4686746BF849}"/>
              </a:ext>
            </a:extLst>
          </p:cNvPr>
          <p:cNvSpPr>
            <a:spLocks noGrp="1"/>
          </p:cNvSpPr>
          <p:nvPr>
            <p:ph type="title"/>
          </p:nvPr>
        </p:nvSpPr>
        <p:spPr>
          <a:xfrm>
            <a:off x="273377" y="221532"/>
            <a:ext cx="11604396" cy="1154782"/>
          </a:xfrm>
          <a:solidFill>
            <a:schemeClr val="accent4">
              <a:lumMod val="40000"/>
              <a:lumOff val="60000"/>
            </a:schemeClr>
          </a:solidFill>
        </p:spPr>
        <p:txBody>
          <a:bodyPr anchor="ctr">
            <a:normAutofit/>
          </a:bodyPr>
          <a:lstStyle/>
          <a:p>
            <a:pPr algn="ctr"/>
            <a:r>
              <a:rPr lang="en-US" sz="4800" b="1" dirty="0"/>
              <a:t>A few questions for you to discuss over lunch</a:t>
            </a:r>
            <a:endParaRPr lang="en-AU" sz="4800" i="1" dirty="0"/>
          </a:p>
        </p:txBody>
      </p:sp>
      <p:sp>
        <p:nvSpPr>
          <p:cNvPr id="7" name="Content Placeholder 6">
            <a:extLst>
              <a:ext uri="{FF2B5EF4-FFF2-40B4-BE49-F238E27FC236}">
                <a16:creationId xmlns:a16="http://schemas.microsoft.com/office/drawing/2014/main" id="{B7DFC136-B58D-61AA-EDEF-3222463C8D38}"/>
              </a:ext>
            </a:extLst>
          </p:cNvPr>
          <p:cNvSpPr>
            <a:spLocks noGrp="1"/>
          </p:cNvSpPr>
          <p:nvPr>
            <p:ph idx="1"/>
          </p:nvPr>
        </p:nvSpPr>
        <p:spPr>
          <a:xfrm>
            <a:off x="273376" y="1593130"/>
            <a:ext cx="11708091" cy="5147035"/>
          </a:xfrm>
        </p:spPr>
        <p:txBody>
          <a:bodyPr>
            <a:normAutofit/>
          </a:bodyPr>
          <a:lstStyle/>
          <a:p>
            <a:pPr marL="742950" indent="-742950">
              <a:lnSpc>
                <a:spcPct val="150000"/>
              </a:lnSpc>
              <a:spcBef>
                <a:spcPts val="0"/>
              </a:spcBef>
              <a:spcAft>
                <a:spcPts val="3000"/>
              </a:spcAft>
              <a:buFont typeface="+mj-lt"/>
              <a:buAutoNum type="arabicPeriod"/>
            </a:pPr>
            <a:r>
              <a:rPr lang="en-AU" sz="4000" i="1" dirty="0"/>
              <a:t>What is </a:t>
            </a:r>
            <a:r>
              <a:rPr lang="en-AU" sz="4000" b="1" i="1" dirty="0">
                <a:highlight>
                  <a:srgbClr val="FFFF00"/>
                </a:highlight>
              </a:rPr>
              <a:t>grammar</a:t>
            </a:r>
            <a:r>
              <a:rPr lang="en-AU" sz="4000" i="1" dirty="0"/>
              <a:t> and what might it possibly have to do with </a:t>
            </a:r>
            <a:r>
              <a:rPr lang="en-AU" sz="4000" b="1" i="1" dirty="0">
                <a:highlight>
                  <a:srgbClr val="00FFFF"/>
                </a:highlight>
              </a:rPr>
              <a:t>erotic empowerment</a:t>
            </a:r>
            <a:r>
              <a:rPr lang="en-AU" sz="4000" i="1" dirty="0"/>
              <a:t>?</a:t>
            </a:r>
          </a:p>
          <a:p>
            <a:pPr marL="742950" indent="-742950">
              <a:lnSpc>
                <a:spcPct val="150000"/>
              </a:lnSpc>
              <a:spcBef>
                <a:spcPts val="0"/>
              </a:spcBef>
              <a:spcAft>
                <a:spcPts val="3000"/>
              </a:spcAft>
              <a:buFont typeface="+mj-lt"/>
              <a:buAutoNum type="arabicPeriod"/>
            </a:pPr>
            <a:r>
              <a:rPr lang="en-AU" sz="4000" i="1" dirty="0"/>
              <a:t>What is the basic structure of the English sentence?</a:t>
            </a:r>
          </a:p>
          <a:p>
            <a:pPr marL="742950" indent="-742950">
              <a:lnSpc>
                <a:spcPct val="150000"/>
              </a:lnSpc>
              <a:spcBef>
                <a:spcPts val="0"/>
              </a:spcBef>
              <a:spcAft>
                <a:spcPts val="3000"/>
              </a:spcAft>
              <a:buFont typeface="+mj-lt"/>
              <a:buAutoNum type="arabicPeriod"/>
            </a:pPr>
            <a:r>
              <a:rPr lang="en-AU" sz="4000" i="1" dirty="0"/>
              <a:t>What is the difference between a cat and a comma?</a:t>
            </a:r>
          </a:p>
        </p:txBody>
      </p:sp>
    </p:spTree>
    <p:extLst>
      <p:ext uri="{BB962C8B-B14F-4D97-AF65-F5344CB8AC3E}">
        <p14:creationId xmlns:p14="http://schemas.microsoft.com/office/powerpoint/2010/main" val="786359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3B77-88A5-B936-D625-D04016DFA03F}"/>
              </a:ext>
            </a:extLst>
          </p:cNvPr>
          <p:cNvSpPr>
            <a:spLocks noGrp="1"/>
          </p:cNvSpPr>
          <p:nvPr>
            <p:ph type="title"/>
          </p:nvPr>
        </p:nvSpPr>
        <p:spPr>
          <a:xfrm>
            <a:off x="838200" y="183824"/>
            <a:ext cx="10515600" cy="1098222"/>
          </a:xfrm>
          <a:solidFill>
            <a:schemeClr val="accent4">
              <a:lumMod val="40000"/>
              <a:lumOff val="60000"/>
            </a:schemeClr>
          </a:solidFill>
        </p:spPr>
        <p:txBody>
          <a:bodyPr>
            <a:normAutofit/>
          </a:bodyPr>
          <a:lstStyle/>
          <a:p>
            <a:pPr marL="0" indent="0" algn="ctr">
              <a:buNone/>
            </a:pPr>
            <a:r>
              <a:rPr lang="en-AU" sz="5400" b="1" dirty="0">
                <a:latin typeface="Calibri" panose="020F0502020204030204" pitchFamily="34" charset="0"/>
                <a:cs typeface="Calibri" panose="020F0502020204030204" pitchFamily="34" charset="0"/>
              </a:rPr>
              <a:t>Exploring erotic empowerment</a:t>
            </a:r>
          </a:p>
        </p:txBody>
      </p:sp>
      <p:sp>
        <p:nvSpPr>
          <p:cNvPr id="3" name="Content Placeholder 2">
            <a:extLst>
              <a:ext uri="{FF2B5EF4-FFF2-40B4-BE49-F238E27FC236}">
                <a16:creationId xmlns:a16="http://schemas.microsoft.com/office/drawing/2014/main" id="{249E262F-C82F-5404-07AD-551AE3AFDD7A}"/>
              </a:ext>
            </a:extLst>
          </p:cNvPr>
          <p:cNvSpPr>
            <a:spLocks noGrp="1"/>
          </p:cNvSpPr>
          <p:nvPr>
            <p:ph idx="1"/>
          </p:nvPr>
        </p:nvSpPr>
        <p:spPr>
          <a:xfrm>
            <a:off x="282803" y="1442301"/>
            <a:ext cx="11613823" cy="5231876"/>
          </a:xfrm>
        </p:spPr>
        <p:txBody>
          <a:bodyPr>
            <a:normAutofit lnSpcReduction="10000"/>
          </a:bodyPr>
          <a:lstStyle/>
          <a:p>
            <a:pPr marL="0" indent="0" algn="ctr">
              <a:lnSpc>
                <a:spcPct val="100000"/>
              </a:lnSpc>
              <a:spcBef>
                <a:spcPts val="0"/>
              </a:spcBef>
              <a:spcAft>
                <a:spcPts val="1200"/>
              </a:spcAft>
              <a:buNone/>
            </a:pPr>
            <a:r>
              <a:rPr lang="en-AU" sz="3200" dirty="0"/>
              <a:t>3 words, but how many “chunks of meaning”?</a:t>
            </a:r>
          </a:p>
          <a:p>
            <a:pPr marL="0" indent="0">
              <a:lnSpc>
                <a:spcPct val="100000"/>
              </a:lnSpc>
              <a:spcBef>
                <a:spcPts val="1200"/>
              </a:spcBef>
              <a:spcAft>
                <a:spcPts val="1200"/>
              </a:spcAft>
              <a:buNone/>
            </a:pPr>
            <a:r>
              <a:rPr lang="en-AU" sz="3200" dirty="0"/>
              <a:t>I suggest there are 2 “chunks of meaning”:</a:t>
            </a:r>
          </a:p>
          <a:p>
            <a:pPr marL="0" indent="0" algn="ctr">
              <a:lnSpc>
                <a:spcPct val="100000"/>
              </a:lnSpc>
              <a:spcBef>
                <a:spcPts val="0"/>
              </a:spcBef>
              <a:spcAft>
                <a:spcPts val="1200"/>
              </a:spcAft>
              <a:buNone/>
            </a:pPr>
            <a:r>
              <a:rPr lang="en-AU" sz="3200" dirty="0">
                <a:highlight>
                  <a:srgbClr val="00FF00"/>
                </a:highlight>
              </a:rPr>
              <a:t>Exploring</a:t>
            </a:r>
            <a:r>
              <a:rPr lang="en-AU" sz="3200" dirty="0"/>
              <a:t> (</a:t>
            </a:r>
            <a:r>
              <a:rPr lang="en-AU" sz="3200" i="1" dirty="0"/>
              <a:t>a process</a:t>
            </a:r>
            <a:r>
              <a:rPr lang="en-AU" sz="3200" dirty="0"/>
              <a:t>) / </a:t>
            </a:r>
            <a:r>
              <a:rPr lang="en-AU" sz="3200" b="1" dirty="0">
                <a:solidFill>
                  <a:srgbClr val="FF0000"/>
                </a:solidFill>
              </a:rPr>
              <a:t>erotic empowerment </a:t>
            </a:r>
            <a:r>
              <a:rPr lang="en-AU" sz="3200" dirty="0"/>
              <a:t>(</a:t>
            </a:r>
            <a:r>
              <a:rPr lang="en-AU" sz="3200" i="1" dirty="0"/>
              <a:t>a thing</a:t>
            </a:r>
            <a:r>
              <a:rPr lang="en-AU" sz="3200" dirty="0"/>
              <a:t>)</a:t>
            </a:r>
          </a:p>
          <a:p>
            <a:pPr marL="0" indent="0">
              <a:lnSpc>
                <a:spcPct val="100000"/>
              </a:lnSpc>
              <a:spcBef>
                <a:spcPts val="1200"/>
              </a:spcBef>
              <a:spcAft>
                <a:spcPts val="1200"/>
              </a:spcAft>
              <a:buNone/>
            </a:pPr>
            <a:r>
              <a:rPr lang="en-AU" sz="3200" u="sng" dirty="0">
                <a:solidFill>
                  <a:srgbClr val="C00000"/>
                </a:solidFill>
              </a:rPr>
              <a:t>Could it function as a sentence?</a:t>
            </a:r>
          </a:p>
          <a:p>
            <a:pPr marL="0" indent="0" algn="ctr">
              <a:lnSpc>
                <a:spcPct val="100000"/>
              </a:lnSpc>
              <a:spcBef>
                <a:spcPts val="0"/>
              </a:spcBef>
              <a:spcAft>
                <a:spcPts val="1200"/>
              </a:spcAft>
              <a:buNone/>
            </a:pPr>
            <a:r>
              <a:rPr lang="en-AU" sz="3200" dirty="0">
                <a:highlight>
                  <a:srgbClr val="FFFF00"/>
                </a:highlight>
              </a:rPr>
              <a:t>The author</a:t>
            </a:r>
            <a:r>
              <a:rPr lang="en-AU" sz="3200" dirty="0"/>
              <a:t> / </a:t>
            </a:r>
            <a:r>
              <a:rPr lang="en-AU" sz="3200" dirty="0">
                <a:highlight>
                  <a:srgbClr val="C0C0C0"/>
                </a:highlight>
              </a:rPr>
              <a:t>is</a:t>
            </a:r>
            <a:r>
              <a:rPr lang="en-AU" sz="3200" dirty="0"/>
              <a:t> exploring / erotic empowerment.</a:t>
            </a:r>
          </a:p>
          <a:p>
            <a:pPr marL="0" indent="0">
              <a:lnSpc>
                <a:spcPct val="100000"/>
              </a:lnSpc>
              <a:spcBef>
                <a:spcPts val="1200"/>
              </a:spcBef>
              <a:spcAft>
                <a:spcPts val="1200"/>
              </a:spcAft>
              <a:buNone/>
            </a:pPr>
            <a:r>
              <a:rPr lang="en-AU" sz="3200" u="sng" dirty="0">
                <a:solidFill>
                  <a:srgbClr val="252FF7"/>
                </a:solidFill>
              </a:rPr>
              <a:t>Grammatical description of the title:</a:t>
            </a:r>
          </a:p>
          <a:p>
            <a:pPr marL="0" indent="0" algn="ctr">
              <a:lnSpc>
                <a:spcPct val="100000"/>
              </a:lnSpc>
              <a:spcBef>
                <a:spcPts val="0"/>
              </a:spcBef>
              <a:spcAft>
                <a:spcPts val="1200"/>
              </a:spcAft>
              <a:buNone/>
            </a:pPr>
            <a:r>
              <a:rPr lang="en-AU" sz="3200" dirty="0"/>
              <a:t>Traditional grammar: </a:t>
            </a:r>
            <a:r>
              <a:rPr lang="en-AU" sz="3200" i="1" dirty="0"/>
              <a:t>a participial phrase</a:t>
            </a:r>
          </a:p>
          <a:p>
            <a:pPr marL="0" indent="0" algn="ctr">
              <a:lnSpc>
                <a:spcPct val="100000"/>
              </a:lnSpc>
              <a:spcBef>
                <a:spcPts val="0"/>
              </a:spcBef>
              <a:spcAft>
                <a:spcPts val="1200"/>
              </a:spcAft>
              <a:buNone/>
            </a:pPr>
            <a:r>
              <a:rPr lang="en-AU" sz="3200" dirty="0"/>
              <a:t>Functional grammar (SFL): </a:t>
            </a:r>
            <a:r>
              <a:rPr lang="en-AU" sz="3200" i="1" dirty="0"/>
              <a:t>a non-finite, (dependent) clause</a:t>
            </a:r>
            <a:endParaRPr lang="en-AU" i="1" dirty="0"/>
          </a:p>
        </p:txBody>
      </p:sp>
      <p:cxnSp>
        <p:nvCxnSpPr>
          <p:cNvPr id="5" name="Straight Connector 4">
            <a:extLst>
              <a:ext uri="{FF2B5EF4-FFF2-40B4-BE49-F238E27FC236}">
                <a16:creationId xmlns:a16="http://schemas.microsoft.com/office/drawing/2014/main" id="{B4859698-E231-1C22-AC3A-F363FFA3E452}"/>
              </a:ext>
            </a:extLst>
          </p:cNvPr>
          <p:cNvCxnSpPr>
            <a:cxnSpLocks/>
          </p:cNvCxnSpPr>
          <p:nvPr/>
        </p:nvCxnSpPr>
        <p:spPr>
          <a:xfrm flipV="1">
            <a:off x="6834433" y="4383464"/>
            <a:ext cx="4949072" cy="810705"/>
          </a:xfrm>
          <a:prstGeom prst="line">
            <a:avLst/>
          </a:prstGeom>
          <a:ln w="76200">
            <a:solidFill>
              <a:srgbClr val="252FF7"/>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9D4FAA7-5594-94A0-5F58-B998E43CEE41}"/>
              </a:ext>
            </a:extLst>
          </p:cNvPr>
          <p:cNvCxnSpPr/>
          <p:nvPr/>
        </p:nvCxnSpPr>
        <p:spPr>
          <a:xfrm flipH="1" flipV="1">
            <a:off x="9992412" y="1159497"/>
            <a:ext cx="1791093" cy="3223967"/>
          </a:xfrm>
          <a:prstGeom prst="straightConnector1">
            <a:avLst/>
          </a:prstGeom>
          <a:ln w="76200">
            <a:solidFill>
              <a:srgbClr val="252FF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61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C64BE9-9BD3-C820-EC6B-DDE343E28FA6}"/>
              </a:ext>
            </a:extLst>
          </p:cNvPr>
          <p:cNvSpPr>
            <a:spLocks noGrp="1"/>
          </p:cNvSpPr>
          <p:nvPr>
            <p:ph type="title"/>
          </p:nvPr>
        </p:nvSpPr>
        <p:spPr>
          <a:xfrm>
            <a:off x="838200" y="141403"/>
            <a:ext cx="10515600" cy="933254"/>
          </a:xfrm>
          <a:solidFill>
            <a:schemeClr val="accent4">
              <a:lumMod val="40000"/>
              <a:lumOff val="60000"/>
            </a:schemeClr>
          </a:solidFill>
        </p:spPr>
        <p:txBody>
          <a:bodyPr/>
          <a:lstStyle/>
          <a:p>
            <a:pPr algn="ctr"/>
            <a:r>
              <a:rPr lang="en-AU" b="1" dirty="0">
                <a:latin typeface="Calibri" panose="020F0502020204030204" pitchFamily="34" charset="0"/>
                <a:cs typeface="Calibri" panose="020F0502020204030204" pitchFamily="34" charset="0"/>
              </a:rPr>
              <a:t>Considering the word </a:t>
            </a:r>
            <a:r>
              <a:rPr lang="en-AU" b="1" i="1" dirty="0">
                <a:highlight>
                  <a:srgbClr val="C0C0C0"/>
                </a:highlight>
                <a:latin typeface="Calibri" panose="020F0502020204030204" pitchFamily="34" charset="0"/>
                <a:cs typeface="Calibri" panose="020F0502020204030204" pitchFamily="34" charset="0"/>
              </a:rPr>
              <a:t>empowerment</a:t>
            </a:r>
          </a:p>
        </p:txBody>
      </p:sp>
      <p:sp>
        <p:nvSpPr>
          <p:cNvPr id="9" name="Rectangle: Rounded Corners 8">
            <a:extLst>
              <a:ext uri="{FF2B5EF4-FFF2-40B4-BE49-F238E27FC236}">
                <a16:creationId xmlns:a16="http://schemas.microsoft.com/office/drawing/2014/main" id="{B684E0C4-4871-86A7-04E6-4467DCB6A4AE}"/>
              </a:ext>
            </a:extLst>
          </p:cNvPr>
          <p:cNvSpPr/>
          <p:nvPr/>
        </p:nvSpPr>
        <p:spPr>
          <a:xfrm>
            <a:off x="518473" y="1274977"/>
            <a:ext cx="2469823" cy="1065229"/>
          </a:xfrm>
          <a:prstGeom prst="round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i="1" dirty="0">
                <a:solidFill>
                  <a:schemeClr val="tx1"/>
                </a:solidFill>
              </a:rPr>
              <a:t>power</a:t>
            </a:r>
          </a:p>
          <a:p>
            <a:pPr algn="ctr"/>
            <a:r>
              <a:rPr lang="en-AU" sz="2800" dirty="0">
                <a:solidFill>
                  <a:schemeClr val="tx1"/>
                </a:solidFill>
              </a:rPr>
              <a:t>usually a noun</a:t>
            </a:r>
          </a:p>
        </p:txBody>
      </p:sp>
      <p:sp>
        <p:nvSpPr>
          <p:cNvPr id="10" name="Rectangle: Rounded Corners 9">
            <a:extLst>
              <a:ext uri="{FF2B5EF4-FFF2-40B4-BE49-F238E27FC236}">
                <a16:creationId xmlns:a16="http://schemas.microsoft.com/office/drawing/2014/main" id="{20256E4B-6B07-BC82-C2B6-B290666580B9}"/>
              </a:ext>
            </a:extLst>
          </p:cNvPr>
          <p:cNvSpPr/>
          <p:nvPr/>
        </p:nvSpPr>
        <p:spPr>
          <a:xfrm>
            <a:off x="4586925" y="1274976"/>
            <a:ext cx="2469823" cy="106522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i="1" dirty="0"/>
              <a:t>empower</a:t>
            </a:r>
          </a:p>
          <a:p>
            <a:pPr algn="ctr"/>
            <a:r>
              <a:rPr lang="en-AU" sz="2800" dirty="0"/>
              <a:t>a verb</a:t>
            </a:r>
          </a:p>
        </p:txBody>
      </p:sp>
      <p:sp>
        <p:nvSpPr>
          <p:cNvPr id="11" name="Rectangle: Rounded Corners 10">
            <a:extLst>
              <a:ext uri="{FF2B5EF4-FFF2-40B4-BE49-F238E27FC236}">
                <a16:creationId xmlns:a16="http://schemas.microsoft.com/office/drawing/2014/main" id="{58C7CCA1-CEE7-15F6-6954-BB4F32DF6B53}"/>
              </a:ext>
            </a:extLst>
          </p:cNvPr>
          <p:cNvSpPr/>
          <p:nvPr/>
        </p:nvSpPr>
        <p:spPr>
          <a:xfrm>
            <a:off x="8655377" y="1286756"/>
            <a:ext cx="2895599" cy="1065229"/>
          </a:xfrm>
          <a:prstGeom prst="round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i="1" dirty="0">
                <a:solidFill>
                  <a:schemeClr val="tx1"/>
                </a:solidFill>
              </a:rPr>
              <a:t>empowerment</a:t>
            </a:r>
          </a:p>
          <a:p>
            <a:pPr algn="ctr"/>
            <a:r>
              <a:rPr lang="en-AU" sz="2800" dirty="0">
                <a:solidFill>
                  <a:schemeClr val="tx1"/>
                </a:solidFill>
              </a:rPr>
              <a:t>a noun</a:t>
            </a:r>
          </a:p>
        </p:txBody>
      </p:sp>
      <p:sp>
        <p:nvSpPr>
          <p:cNvPr id="12" name="Arrow: Right 11">
            <a:extLst>
              <a:ext uri="{FF2B5EF4-FFF2-40B4-BE49-F238E27FC236}">
                <a16:creationId xmlns:a16="http://schemas.microsoft.com/office/drawing/2014/main" id="{CF845C38-21DC-9560-6B2B-5431599B853F}"/>
              </a:ext>
            </a:extLst>
          </p:cNvPr>
          <p:cNvSpPr/>
          <p:nvPr/>
        </p:nvSpPr>
        <p:spPr>
          <a:xfrm>
            <a:off x="7356048" y="1619054"/>
            <a:ext cx="1065229" cy="50904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rrow: Right 12">
            <a:extLst>
              <a:ext uri="{FF2B5EF4-FFF2-40B4-BE49-F238E27FC236}">
                <a16:creationId xmlns:a16="http://schemas.microsoft.com/office/drawing/2014/main" id="{6CA19B7C-8530-9FFA-ADCF-FCA45F3D5D7B}"/>
              </a:ext>
            </a:extLst>
          </p:cNvPr>
          <p:cNvSpPr/>
          <p:nvPr/>
        </p:nvSpPr>
        <p:spPr>
          <a:xfrm>
            <a:off x="3335518" y="1588416"/>
            <a:ext cx="1065229" cy="50904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a:extLst>
              <a:ext uri="{FF2B5EF4-FFF2-40B4-BE49-F238E27FC236}">
                <a16:creationId xmlns:a16="http://schemas.microsoft.com/office/drawing/2014/main" id="{A39E8DC1-7F8C-B4D6-E89A-69C9D5D82951}"/>
              </a:ext>
            </a:extLst>
          </p:cNvPr>
          <p:cNvPicPr>
            <a:picLocks noChangeAspect="1"/>
          </p:cNvPicPr>
          <p:nvPr/>
        </p:nvPicPr>
        <p:blipFill rotWithShape="1">
          <a:blip r:embed="rId2"/>
          <a:srcRect l="6579" t="20069" r="66829" b="43230"/>
          <a:stretch/>
        </p:blipFill>
        <p:spPr>
          <a:xfrm>
            <a:off x="6645898" y="2640181"/>
            <a:ext cx="5250730" cy="4076416"/>
          </a:xfrm>
          <a:prstGeom prst="rect">
            <a:avLst/>
          </a:prstGeom>
          <a:ln>
            <a:solidFill>
              <a:srgbClr val="FF0000"/>
            </a:solidFill>
          </a:ln>
        </p:spPr>
      </p:pic>
      <p:sp>
        <p:nvSpPr>
          <p:cNvPr id="2" name="Rectangle 1">
            <a:extLst>
              <a:ext uri="{FF2B5EF4-FFF2-40B4-BE49-F238E27FC236}">
                <a16:creationId xmlns:a16="http://schemas.microsoft.com/office/drawing/2014/main" id="{623B3B2A-BDD9-96A3-414F-2CEFD51F5594}"/>
              </a:ext>
            </a:extLst>
          </p:cNvPr>
          <p:cNvSpPr/>
          <p:nvPr/>
        </p:nvSpPr>
        <p:spPr>
          <a:xfrm>
            <a:off x="295373" y="2960016"/>
            <a:ext cx="5800628" cy="3676454"/>
          </a:xfrm>
          <a:prstGeom prst="rect">
            <a:avLst/>
          </a:prstGeom>
          <a:solidFill>
            <a:schemeClr val="bg1">
              <a:lumMod val="95000"/>
            </a:schemeClr>
          </a:solidFill>
          <a:ln w="38100">
            <a:solidFill>
              <a:srgbClr val="252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3600"/>
              </a:spcAft>
            </a:pPr>
            <a:r>
              <a:rPr lang="en-AU" sz="2800" b="1" dirty="0">
                <a:solidFill>
                  <a:srgbClr val="FF0000"/>
                </a:solidFill>
              </a:rPr>
              <a:t>Education</a:t>
            </a:r>
            <a:r>
              <a:rPr lang="en-AU" sz="2800" dirty="0">
                <a:solidFill>
                  <a:schemeClr val="tx1"/>
                </a:solidFill>
              </a:rPr>
              <a:t> </a:t>
            </a:r>
            <a:r>
              <a:rPr lang="en-AU" sz="2800" dirty="0">
                <a:solidFill>
                  <a:schemeClr val="tx1"/>
                </a:solidFill>
                <a:highlight>
                  <a:srgbClr val="00FF00"/>
                </a:highlight>
              </a:rPr>
              <a:t>empowers</a:t>
            </a:r>
            <a:r>
              <a:rPr lang="en-AU" sz="2800" dirty="0">
                <a:solidFill>
                  <a:schemeClr val="tx1"/>
                </a:solidFill>
              </a:rPr>
              <a:t> </a:t>
            </a:r>
            <a:r>
              <a:rPr lang="en-AU" sz="2800" b="1" dirty="0">
                <a:solidFill>
                  <a:srgbClr val="FF0000"/>
                </a:solidFill>
              </a:rPr>
              <a:t>people</a:t>
            </a:r>
            <a:r>
              <a:rPr lang="en-AU" sz="2800" dirty="0">
                <a:solidFill>
                  <a:schemeClr val="tx1"/>
                </a:solidFill>
              </a:rPr>
              <a:t>.</a:t>
            </a:r>
          </a:p>
          <a:p>
            <a:pPr algn="ctr">
              <a:lnSpc>
                <a:spcPct val="150000"/>
              </a:lnSpc>
              <a:spcAft>
                <a:spcPts val="3600"/>
              </a:spcAft>
            </a:pPr>
            <a:r>
              <a:rPr lang="en-AU" sz="2800" b="1">
                <a:solidFill>
                  <a:srgbClr val="FF0000"/>
                </a:solidFill>
              </a:rPr>
              <a:t>Education </a:t>
            </a:r>
            <a:r>
              <a:rPr lang="en-AU" sz="2800">
                <a:solidFill>
                  <a:schemeClr val="tx1"/>
                </a:solidFill>
                <a:highlight>
                  <a:srgbClr val="00FF00"/>
                </a:highlight>
              </a:rPr>
              <a:t>produces</a:t>
            </a:r>
            <a:r>
              <a:rPr lang="en-AU" sz="2800">
                <a:solidFill>
                  <a:schemeClr val="tx1"/>
                </a:solidFill>
              </a:rPr>
              <a:t> </a:t>
            </a:r>
            <a:r>
              <a:rPr lang="en-AU" sz="2800" b="1" i="1" dirty="0">
                <a:solidFill>
                  <a:srgbClr val="FF0000"/>
                </a:solidFill>
                <a:highlight>
                  <a:srgbClr val="FCDBD4"/>
                </a:highlight>
              </a:rPr>
              <a:t>measurable and long-lasting personal </a:t>
            </a:r>
            <a:r>
              <a:rPr lang="en-AU" sz="2800" b="1" i="1" u="sng" dirty="0">
                <a:solidFill>
                  <a:srgbClr val="FF0000"/>
                </a:solidFill>
                <a:highlight>
                  <a:srgbClr val="FCDBD4"/>
                </a:highlight>
              </a:rPr>
              <a:t>empowerment</a:t>
            </a:r>
            <a:r>
              <a:rPr lang="en-AU" sz="2800" b="1" i="1" dirty="0">
                <a:solidFill>
                  <a:srgbClr val="FF0000"/>
                </a:solidFill>
                <a:highlight>
                  <a:srgbClr val="FCDBD4"/>
                </a:highlight>
              </a:rPr>
              <a:t> of very real value</a:t>
            </a:r>
            <a:r>
              <a:rPr lang="en-AU" sz="2800" dirty="0">
                <a:solidFill>
                  <a:schemeClr val="tx1"/>
                </a:solidFill>
              </a:rPr>
              <a:t>.</a:t>
            </a:r>
          </a:p>
        </p:txBody>
      </p:sp>
      <p:sp>
        <p:nvSpPr>
          <p:cNvPr id="3" name="Rectangle: Rounded Corners 2">
            <a:extLst>
              <a:ext uri="{FF2B5EF4-FFF2-40B4-BE49-F238E27FC236}">
                <a16:creationId xmlns:a16="http://schemas.microsoft.com/office/drawing/2014/main" id="{EEFD252B-3663-A0AC-4B79-766712314549}"/>
              </a:ext>
            </a:extLst>
          </p:cNvPr>
          <p:cNvSpPr/>
          <p:nvPr/>
        </p:nvSpPr>
        <p:spPr>
          <a:xfrm>
            <a:off x="8239027" y="2564083"/>
            <a:ext cx="3864992" cy="6598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t>A Year 8 Content Description</a:t>
            </a:r>
          </a:p>
        </p:txBody>
      </p:sp>
    </p:spTree>
    <p:extLst>
      <p:ext uri="{BB962C8B-B14F-4D97-AF65-F5344CB8AC3E}">
        <p14:creationId xmlns:p14="http://schemas.microsoft.com/office/powerpoint/2010/main" val="123609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Content Placeholder 5"/>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429" t="14939" b="20364"/>
          <a:stretch/>
        </p:blipFill>
        <p:spPr>
          <a:xfrm>
            <a:off x="254524" y="104850"/>
            <a:ext cx="11708090" cy="6636231"/>
          </a:xfrm>
          <a:ln>
            <a:solidFill>
              <a:srgbClr val="FF0000"/>
            </a:solidFill>
          </a:ln>
        </p:spPr>
      </p:pic>
      <p:pic>
        <p:nvPicPr>
          <p:cNvPr id="5" name="Picture 4">
            <a:extLst>
              <a:ext uri="{FF2B5EF4-FFF2-40B4-BE49-F238E27FC236}">
                <a16:creationId xmlns:a16="http://schemas.microsoft.com/office/drawing/2014/main" id="{EAFDE226-AD82-6584-1D8A-4272C2A7501A}"/>
              </a:ext>
            </a:extLst>
          </p:cNvPr>
          <p:cNvPicPr>
            <a:picLocks noChangeAspect="1"/>
          </p:cNvPicPr>
          <p:nvPr/>
        </p:nvPicPr>
        <p:blipFill rotWithShape="1">
          <a:blip r:embed="rId4"/>
          <a:srcRect l="5104" t="39313" r="28789" b="22612"/>
          <a:stretch/>
        </p:blipFill>
        <p:spPr>
          <a:xfrm>
            <a:off x="149161" y="2913799"/>
            <a:ext cx="11813453" cy="3827282"/>
          </a:xfrm>
          <a:prstGeom prst="rect">
            <a:avLst/>
          </a:prstGeom>
          <a:ln w="57150">
            <a:solidFill>
              <a:srgbClr val="252FF7"/>
            </a:solidFill>
          </a:ln>
        </p:spPr>
      </p:pic>
      <p:sp>
        <p:nvSpPr>
          <p:cNvPr id="7" name="Speech Bubble: Rectangle with Corners Rounded 6">
            <a:extLst>
              <a:ext uri="{FF2B5EF4-FFF2-40B4-BE49-F238E27FC236}">
                <a16:creationId xmlns:a16="http://schemas.microsoft.com/office/drawing/2014/main" id="{74DE52F1-28A0-D246-F09C-59FA63FFB5A0}"/>
              </a:ext>
            </a:extLst>
          </p:cNvPr>
          <p:cNvSpPr/>
          <p:nvPr/>
        </p:nvSpPr>
        <p:spPr>
          <a:xfrm>
            <a:off x="1970203" y="1188814"/>
            <a:ext cx="1979628" cy="641022"/>
          </a:xfrm>
          <a:prstGeom prst="wedgeRoundRectCallout">
            <a:avLst>
              <a:gd name="adj1" fmla="val -76615"/>
              <a:gd name="adj2" fmla="val -16354"/>
              <a:gd name="adj3" fmla="val 16667"/>
            </a:avLst>
          </a:prstGeom>
          <a:solidFill>
            <a:srgbClr val="252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t>Born 1975</a:t>
            </a:r>
          </a:p>
        </p:txBody>
      </p:sp>
      <p:sp>
        <p:nvSpPr>
          <p:cNvPr id="6" name="Rectangle: Rounded Corners 5">
            <a:extLst>
              <a:ext uri="{FF2B5EF4-FFF2-40B4-BE49-F238E27FC236}">
                <a16:creationId xmlns:a16="http://schemas.microsoft.com/office/drawing/2014/main" id="{6838F780-4627-22BA-733C-D0C9987BFD7A}"/>
              </a:ext>
            </a:extLst>
          </p:cNvPr>
          <p:cNvSpPr/>
          <p:nvPr/>
        </p:nvSpPr>
        <p:spPr>
          <a:xfrm>
            <a:off x="4157221" y="1300899"/>
            <a:ext cx="4006391" cy="1612900"/>
          </a:xfrm>
          <a:prstGeom prst="roundRect">
            <a:avLst/>
          </a:prstGeom>
          <a:solidFill>
            <a:srgbClr val="252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dirty="0"/>
              <a:t>Considering the reviewer</a:t>
            </a:r>
          </a:p>
        </p:txBody>
      </p:sp>
      <p:sp>
        <p:nvSpPr>
          <p:cNvPr id="8" name="Rectangle 7">
            <a:extLst>
              <a:ext uri="{FF2B5EF4-FFF2-40B4-BE49-F238E27FC236}">
                <a16:creationId xmlns:a16="http://schemas.microsoft.com/office/drawing/2014/main" id="{0631546C-C12E-B650-60BE-2B1F15126B67}"/>
              </a:ext>
            </a:extLst>
          </p:cNvPr>
          <p:cNvSpPr/>
          <p:nvPr/>
        </p:nvSpPr>
        <p:spPr>
          <a:xfrm>
            <a:off x="8436990" y="3214540"/>
            <a:ext cx="2724346" cy="499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hlinkClick r:id="rId5"/>
              </a:rPr>
              <a:t>Australian Book Review</a:t>
            </a:r>
            <a:endParaRPr lang="en-AU"/>
          </a:p>
        </p:txBody>
      </p:sp>
    </p:spTree>
    <p:extLst>
      <p:ext uri="{BB962C8B-B14F-4D97-AF65-F5344CB8AC3E}">
        <p14:creationId xmlns:p14="http://schemas.microsoft.com/office/powerpoint/2010/main" val="1575517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Content Placeholder 5"/>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14939"/>
          <a:stretch/>
        </p:blipFill>
        <p:spPr>
          <a:xfrm>
            <a:off x="84840" y="104850"/>
            <a:ext cx="8959933" cy="6753150"/>
          </a:xfrm>
          <a:ln>
            <a:solidFill>
              <a:srgbClr val="FF0000"/>
            </a:solidFill>
          </a:ln>
        </p:spPr>
      </p:pic>
      <p:sp>
        <p:nvSpPr>
          <p:cNvPr id="5125" name="TextBox 7"/>
          <p:cNvSpPr txBox="1">
            <a:spLocks noChangeArrowheads="1"/>
          </p:cNvSpPr>
          <p:nvPr/>
        </p:nvSpPr>
        <p:spPr bwMode="auto">
          <a:xfrm>
            <a:off x="9120189" y="377066"/>
            <a:ext cx="2986971" cy="5940088"/>
          </a:xfrm>
          <a:prstGeom prst="rect">
            <a:avLst/>
          </a:prstGeom>
          <a:solidFill>
            <a:schemeClr val="bg1"/>
          </a:solidFill>
          <a:ln w="38100">
            <a:solidFill>
              <a:srgbClr val="FF0000"/>
            </a:solidFill>
            <a:miter lim="800000"/>
            <a:headEnd/>
            <a:tailEnd/>
          </a:ln>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Aft>
                <a:spcPts val="1200"/>
              </a:spcAft>
            </a:pPr>
            <a:r>
              <a:rPr lang="en-AU" sz="2400" i="1" dirty="0"/>
              <a:t>The melodrama of the romance is reflected in the prose; heavy with </a:t>
            </a:r>
            <a:r>
              <a:rPr lang="en-AU" sz="2400" i="1" dirty="0">
                <a:highlight>
                  <a:srgbClr val="FFFF00"/>
                </a:highlight>
              </a:rPr>
              <a:t>adjectives</a:t>
            </a:r>
            <a:r>
              <a:rPr lang="en-AU" sz="2400" i="1" dirty="0"/>
              <a:t> and </a:t>
            </a:r>
            <a:r>
              <a:rPr lang="en-AU" sz="2400" i="1" dirty="0">
                <a:highlight>
                  <a:srgbClr val="FFFF00"/>
                </a:highlight>
              </a:rPr>
              <a:t>adverbs</a:t>
            </a:r>
            <a:r>
              <a:rPr lang="en-AU" sz="2400" i="1" dirty="0"/>
              <a:t>. </a:t>
            </a:r>
          </a:p>
          <a:p>
            <a:pPr algn="ctr">
              <a:spcAft>
                <a:spcPts val="1200"/>
              </a:spcAft>
            </a:pPr>
            <a:r>
              <a:rPr lang="en-AU" sz="2400" i="1" dirty="0">
                <a:highlight>
                  <a:srgbClr val="FCDBD4"/>
                </a:highlight>
              </a:rPr>
              <a:t>Gemmell is especially fond of </a:t>
            </a:r>
            <a:r>
              <a:rPr lang="en-AU" sz="2400" b="1" i="1" dirty="0">
                <a:highlight>
                  <a:srgbClr val="FCDBD4"/>
                </a:highlight>
              </a:rPr>
              <a:t>strings of three adjectives</a:t>
            </a:r>
            <a:r>
              <a:rPr lang="en-AU" sz="2400" i="1" dirty="0">
                <a:highlight>
                  <a:srgbClr val="FCDBD4"/>
                </a:highlight>
              </a:rPr>
              <a:t>.</a:t>
            </a:r>
          </a:p>
          <a:p>
            <a:pPr algn="ctr">
              <a:spcAft>
                <a:spcPts val="1200"/>
              </a:spcAft>
            </a:pPr>
            <a:r>
              <a:rPr lang="en-AU" sz="2400" i="1" dirty="0"/>
              <a:t> (“Motherhood, the complexity of it. The richness, the depletion, the incandescence.”)</a:t>
            </a:r>
          </a:p>
        </p:txBody>
      </p:sp>
      <p:sp>
        <p:nvSpPr>
          <p:cNvPr id="5126" name="Rounded Rectangle 8"/>
          <p:cNvSpPr>
            <a:spLocks noChangeArrowheads="1"/>
          </p:cNvSpPr>
          <p:nvPr/>
        </p:nvSpPr>
        <p:spPr bwMode="auto">
          <a:xfrm>
            <a:off x="6096000" y="2005243"/>
            <a:ext cx="2948773" cy="1077322"/>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Tree>
    <p:extLst>
      <p:ext uri="{BB962C8B-B14F-4D97-AF65-F5344CB8AC3E}">
        <p14:creationId xmlns:p14="http://schemas.microsoft.com/office/powerpoint/2010/main" val="322049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098675" y="332658"/>
            <a:ext cx="8001000" cy="1008780"/>
          </a:xfrm>
          <a:solidFill>
            <a:schemeClr val="accent4">
              <a:lumMod val="40000"/>
              <a:lumOff val="60000"/>
            </a:schemeClr>
          </a:solidFill>
        </p:spPr>
        <p:txBody>
          <a:bodyPr>
            <a:normAutofit/>
          </a:bodyPr>
          <a:lstStyle/>
          <a:p>
            <a:pPr eaLnBrk="1" hangingPunct="1"/>
            <a:r>
              <a:rPr lang="en-US" sz="5400" b="1" dirty="0">
                <a:latin typeface="Calibri" panose="020F0502020204030204" pitchFamily="34" charset="0"/>
                <a:cs typeface="Calibri" panose="020F0502020204030204" pitchFamily="34" charset="0"/>
              </a:rPr>
              <a:t>Word Classes </a:t>
            </a:r>
            <a:r>
              <a:rPr lang="en-US" sz="4000" dirty="0">
                <a:latin typeface="Calibri" panose="020F0502020204030204" pitchFamily="34" charset="0"/>
                <a:cs typeface="Calibri" panose="020F0502020204030204" pitchFamily="34" charset="0"/>
              </a:rPr>
              <a:t>(parts of speech)</a:t>
            </a:r>
          </a:p>
        </p:txBody>
      </p:sp>
      <p:graphicFrame>
        <p:nvGraphicFramePr>
          <p:cNvPr id="892931" name="Group 3"/>
          <p:cNvGraphicFramePr>
            <a:graphicFrameLocks noGrp="1"/>
          </p:cNvGraphicFramePr>
          <p:nvPr>
            <p:ph type="tbl" idx="1"/>
          </p:nvPr>
        </p:nvGraphicFramePr>
        <p:xfrm>
          <a:off x="2090738" y="1752601"/>
          <a:ext cx="8001000" cy="4267201"/>
        </p:xfrm>
        <a:graphic>
          <a:graphicData uri="http://schemas.openxmlformats.org/drawingml/2006/table">
            <a:tbl>
              <a:tblPr/>
              <a:tblGrid>
                <a:gridCol w="3068637">
                  <a:extLst>
                    <a:ext uri="{9D8B030D-6E8A-4147-A177-3AD203B41FA5}">
                      <a16:colId xmlns:a16="http://schemas.microsoft.com/office/drawing/2014/main" val="20000"/>
                    </a:ext>
                  </a:extLst>
                </a:gridCol>
                <a:gridCol w="4932363">
                  <a:extLst>
                    <a:ext uri="{9D8B030D-6E8A-4147-A177-3AD203B41FA5}">
                      <a16:colId xmlns:a16="http://schemas.microsoft.com/office/drawing/2014/main" val="20001"/>
                    </a:ext>
                  </a:extLst>
                </a:gridCol>
              </a:tblGrid>
              <a:tr h="85407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3000" b="1" i="0" u="none" strike="noStrike" cap="none" normalizeH="0" baseline="0">
                          <a:ln>
                            <a:noFill/>
                          </a:ln>
                          <a:solidFill>
                            <a:schemeClr val="tx1"/>
                          </a:solidFill>
                          <a:effectLst/>
                          <a:latin typeface="Verdana" pitchFamily="34" charset="0"/>
                        </a:rPr>
                        <a:t>Open Classes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F76D"/>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3000" b="1" i="0" u="none" strike="noStrike" cap="none" normalizeH="0" baseline="0">
                          <a:ln>
                            <a:noFill/>
                          </a:ln>
                          <a:solidFill>
                            <a:schemeClr val="tx1"/>
                          </a:solidFill>
                          <a:effectLst/>
                          <a:latin typeface="Verdana" pitchFamily="34" charset="0"/>
                        </a:rPr>
                        <a:t>Closed Classes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8EEFC"/>
                    </a:solidFill>
                  </a:tcPr>
                </a:tc>
                <a:extLst>
                  <a:ext uri="{0D108BD9-81ED-4DB2-BD59-A6C34878D82A}">
                    <a16:rowId xmlns:a16="http://schemas.microsoft.com/office/drawing/2014/main" val="10000"/>
                  </a:ext>
                </a:extLst>
              </a:tr>
              <a:tr h="8524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600" b="1" i="0" u="none" strike="noStrike" cap="none" normalizeH="0" baseline="0" dirty="0">
                          <a:ln>
                            <a:noFill/>
                          </a:ln>
                          <a:solidFill>
                            <a:srgbClr val="FF0000"/>
                          </a:solidFill>
                          <a:effectLst/>
                          <a:latin typeface="Verdana" pitchFamily="34" charset="0"/>
                        </a:rPr>
                        <a:t>Nouns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F76D"/>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600" b="0" i="0" u="none" strike="noStrike" cap="none" normalizeH="0" baseline="0">
                          <a:ln>
                            <a:noFill/>
                          </a:ln>
                          <a:solidFill>
                            <a:schemeClr val="tx1"/>
                          </a:solidFill>
                          <a:effectLst/>
                          <a:latin typeface="Verdana" pitchFamily="34" charset="0"/>
                        </a:rPr>
                        <a:t>Pronouns </a:t>
                      </a:r>
                      <a:r>
                        <a:rPr kumimoji="0" lang="en-US" sz="2200" b="0" i="0" u="none" strike="noStrike" cap="none" normalizeH="0" baseline="0">
                          <a:ln>
                            <a:noFill/>
                          </a:ln>
                          <a:solidFill>
                            <a:schemeClr val="tx1"/>
                          </a:solidFill>
                          <a:effectLst/>
                          <a:latin typeface="Verdana" pitchFamily="34" charset="0"/>
                        </a:rPr>
                        <a:t>(eg. I, me, it, them)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8EEFC"/>
                    </a:solidFill>
                  </a:tcPr>
                </a:tc>
                <a:extLst>
                  <a:ext uri="{0D108BD9-81ED-4DB2-BD59-A6C34878D82A}">
                    <a16:rowId xmlns:a16="http://schemas.microsoft.com/office/drawing/2014/main" val="10001"/>
                  </a:ext>
                </a:extLst>
              </a:tr>
              <a:tr h="85407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600" b="1" i="0" u="none" strike="noStrike" cap="none" normalizeH="0" baseline="0">
                          <a:ln>
                            <a:noFill/>
                          </a:ln>
                          <a:solidFill>
                            <a:srgbClr val="0000FF"/>
                          </a:solidFill>
                          <a:effectLst/>
                          <a:latin typeface="Verdana" pitchFamily="34" charset="0"/>
                        </a:rPr>
                        <a:t>Verbs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F76D"/>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600" b="0" i="0" u="none" strike="noStrike" cap="none" normalizeH="0" baseline="0" dirty="0">
                          <a:ln>
                            <a:noFill/>
                          </a:ln>
                          <a:solidFill>
                            <a:schemeClr val="tx1"/>
                          </a:solidFill>
                          <a:effectLst/>
                          <a:latin typeface="Verdana" pitchFamily="34" charset="0"/>
                        </a:rPr>
                        <a:t>Prepositions </a:t>
                      </a:r>
                      <a:r>
                        <a:rPr kumimoji="0" lang="en-US" sz="2200" b="0" i="0" u="none" strike="noStrike" cap="none" normalizeH="0" baseline="0" dirty="0">
                          <a:ln>
                            <a:noFill/>
                          </a:ln>
                          <a:solidFill>
                            <a:schemeClr val="tx1"/>
                          </a:solidFill>
                          <a:effectLst/>
                          <a:latin typeface="Verdana" pitchFamily="34" charset="0"/>
                        </a:rPr>
                        <a:t>(</a:t>
                      </a:r>
                      <a:r>
                        <a:rPr kumimoji="0" lang="en-US" sz="2200" b="0" i="0" u="none" strike="noStrike" cap="none" normalizeH="0" baseline="0" dirty="0" err="1">
                          <a:ln>
                            <a:noFill/>
                          </a:ln>
                          <a:solidFill>
                            <a:schemeClr val="tx1"/>
                          </a:solidFill>
                          <a:effectLst/>
                          <a:latin typeface="Verdana" pitchFamily="34" charset="0"/>
                        </a:rPr>
                        <a:t>eg.</a:t>
                      </a:r>
                      <a:r>
                        <a:rPr kumimoji="0" lang="en-US" sz="2200" b="0" i="0" u="none" strike="noStrike" cap="none" normalizeH="0" baseline="0" dirty="0">
                          <a:ln>
                            <a:noFill/>
                          </a:ln>
                          <a:solidFill>
                            <a:schemeClr val="tx1"/>
                          </a:solidFill>
                          <a:effectLst/>
                          <a:latin typeface="Verdana" pitchFamily="34" charset="0"/>
                        </a:rPr>
                        <a:t> in, to, of)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8EEFC"/>
                    </a:solidFill>
                  </a:tcPr>
                </a:tc>
                <a:extLst>
                  <a:ext uri="{0D108BD9-81ED-4DB2-BD59-A6C34878D82A}">
                    <a16:rowId xmlns:a16="http://schemas.microsoft.com/office/drawing/2014/main" val="10002"/>
                  </a:ext>
                </a:extLst>
              </a:tr>
              <a:tr h="852488">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600" b="0" i="0" u="none" strike="noStrike" cap="none" normalizeH="0" baseline="0">
                          <a:ln>
                            <a:noFill/>
                          </a:ln>
                          <a:solidFill>
                            <a:schemeClr val="tx1"/>
                          </a:solidFill>
                          <a:effectLst/>
                          <a:latin typeface="Verdana" pitchFamily="34" charset="0"/>
                        </a:rPr>
                        <a:t>Adjectives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7F76D"/>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600" b="0" i="0" u="none" strike="noStrike" cap="none" normalizeH="0" baseline="0">
                          <a:ln>
                            <a:noFill/>
                          </a:ln>
                          <a:solidFill>
                            <a:schemeClr val="tx1"/>
                          </a:solidFill>
                          <a:effectLst/>
                          <a:latin typeface="Verdana" pitchFamily="34" charset="0"/>
                        </a:rPr>
                        <a:t>Conjunctions</a:t>
                      </a:r>
                      <a:r>
                        <a:rPr kumimoji="0" lang="en-US" sz="2200" b="0" i="0" u="none" strike="noStrike" cap="none" normalizeH="0" baseline="0">
                          <a:ln>
                            <a:noFill/>
                          </a:ln>
                          <a:solidFill>
                            <a:schemeClr val="tx1"/>
                          </a:solidFill>
                          <a:effectLst/>
                          <a:latin typeface="Verdana" pitchFamily="34" charset="0"/>
                        </a:rPr>
                        <a:t> (eg. and, but, if)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8EEFC"/>
                    </a:solidFill>
                  </a:tcPr>
                </a:tc>
                <a:extLst>
                  <a:ext uri="{0D108BD9-81ED-4DB2-BD59-A6C34878D82A}">
                    <a16:rowId xmlns:a16="http://schemas.microsoft.com/office/drawing/2014/main" val="10003"/>
                  </a:ext>
                </a:extLst>
              </a:tr>
              <a:tr h="854075">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600" b="0" i="0" u="none" strike="noStrike" cap="none" normalizeH="0" baseline="0">
                          <a:ln>
                            <a:noFill/>
                          </a:ln>
                          <a:solidFill>
                            <a:schemeClr val="tx1"/>
                          </a:solidFill>
                          <a:effectLst/>
                          <a:latin typeface="Verdana" pitchFamily="34" charset="0"/>
                        </a:rPr>
                        <a:t>Adverbs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7F76D"/>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2600" b="0" i="0" u="none" strike="noStrike" cap="none" normalizeH="0" baseline="0" dirty="0">
                          <a:ln>
                            <a:noFill/>
                          </a:ln>
                          <a:solidFill>
                            <a:schemeClr val="tx1"/>
                          </a:solidFill>
                          <a:effectLst/>
                          <a:latin typeface="Verdana" pitchFamily="34" charset="0"/>
                        </a:rPr>
                        <a:t>Determiners: Articles </a:t>
                      </a:r>
                      <a:r>
                        <a:rPr kumimoji="0" lang="en-US" sz="2200" b="0" i="0" u="none" strike="noStrike" cap="none" normalizeH="0" baseline="0" dirty="0">
                          <a:ln>
                            <a:noFill/>
                          </a:ln>
                          <a:solidFill>
                            <a:schemeClr val="tx1"/>
                          </a:solidFill>
                          <a:effectLst/>
                          <a:latin typeface="Verdana" pitchFamily="34" charset="0"/>
                        </a:rPr>
                        <a:t>(a/an, the) + this, those </a:t>
                      </a:r>
                      <a:r>
                        <a:rPr kumimoji="0" lang="en-US" sz="2200" b="0" i="0" u="none" strike="noStrike" cap="none" normalizeH="0" baseline="0" dirty="0" err="1">
                          <a:ln>
                            <a:noFill/>
                          </a:ln>
                          <a:solidFill>
                            <a:schemeClr val="tx1"/>
                          </a:solidFill>
                          <a:effectLst/>
                          <a:latin typeface="Verdana" pitchFamily="34" charset="0"/>
                        </a:rPr>
                        <a:t>etc</a:t>
                      </a:r>
                      <a:endParaRPr kumimoji="0" lang="en-US" sz="2200" b="0" i="0" u="none" strike="noStrike" cap="none" normalizeH="0" baseline="0" dirty="0">
                        <a:ln>
                          <a:noFill/>
                        </a:ln>
                        <a:solidFill>
                          <a:schemeClr val="tx1"/>
                        </a:solidFill>
                        <a:effectLst/>
                        <a:latin typeface="Verdan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8EEFC"/>
                    </a:solidFill>
                  </a:tcPr>
                </a:tc>
                <a:extLst>
                  <a:ext uri="{0D108BD9-81ED-4DB2-BD59-A6C34878D82A}">
                    <a16:rowId xmlns:a16="http://schemas.microsoft.com/office/drawing/2014/main" val="10004"/>
                  </a:ext>
                </a:extLst>
              </a:tr>
            </a:tbl>
          </a:graphicData>
        </a:graphic>
      </p:graphicFrame>
      <p:sp>
        <p:nvSpPr>
          <p:cNvPr id="9239" name="Freeform 23"/>
          <p:cNvSpPr>
            <a:spLocks/>
          </p:cNvSpPr>
          <p:nvPr/>
        </p:nvSpPr>
        <p:spPr bwMode="auto">
          <a:xfrm>
            <a:off x="1703388" y="3068639"/>
            <a:ext cx="431800" cy="1728787"/>
          </a:xfrm>
          <a:custGeom>
            <a:avLst/>
            <a:gdLst>
              <a:gd name="T0" fmla="*/ 685482500 w 272"/>
              <a:gd name="T1" fmla="*/ 2147483647 h 1089"/>
              <a:gd name="T2" fmla="*/ 0 w 272"/>
              <a:gd name="T3" fmla="*/ 801409456 h 1089"/>
              <a:gd name="T4" fmla="*/ 685482500 w 272"/>
              <a:gd name="T5" fmla="*/ 0 h 1089"/>
              <a:gd name="T6" fmla="*/ 0 60000 65536"/>
              <a:gd name="T7" fmla="*/ 0 60000 65536"/>
              <a:gd name="T8" fmla="*/ 0 60000 65536"/>
            </a:gdLst>
            <a:ahLst/>
            <a:cxnLst>
              <a:cxn ang="T6">
                <a:pos x="T0" y="T1"/>
              </a:cxn>
              <a:cxn ang="T7">
                <a:pos x="T2" y="T3"/>
              </a:cxn>
              <a:cxn ang="T8">
                <a:pos x="T4" y="T5"/>
              </a:cxn>
            </a:cxnLst>
            <a:rect l="0" t="0" r="r" b="b"/>
            <a:pathLst>
              <a:path w="272" h="1089">
                <a:moveTo>
                  <a:pt x="272" y="1089"/>
                </a:moveTo>
                <a:cubicBezTo>
                  <a:pt x="136" y="794"/>
                  <a:pt x="0" y="499"/>
                  <a:pt x="0" y="318"/>
                </a:cubicBezTo>
                <a:cubicBezTo>
                  <a:pt x="0" y="137"/>
                  <a:pt x="227" y="53"/>
                  <a:pt x="272"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40" name="Freeform 24"/>
          <p:cNvSpPr>
            <a:spLocks/>
          </p:cNvSpPr>
          <p:nvPr/>
        </p:nvSpPr>
        <p:spPr bwMode="auto">
          <a:xfrm>
            <a:off x="3503613" y="3860801"/>
            <a:ext cx="1357312" cy="1800225"/>
          </a:xfrm>
          <a:custGeom>
            <a:avLst/>
            <a:gdLst>
              <a:gd name="T0" fmla="*/ 572074464 w 855"/>
              <a:gd name="T1" fmla="*/ 2147483647 h 1134"/>
              <a:gd name="T2" fmla="*/ 2058966104 w 855"/>
              <a:gd name="T3" fmla="*/ 1257558763 h 1134"/>
              <a:gd name="T4" fmla="*/ 0 w 855"/>
              <a:gd name="T5" fmla="*/ 0 h 1134"/>
              <a:gd name="T6" fmla="*/ 0 60000 65536"/>
              <a:gd name="T7" fmla="*/ 0 60000 65536"/>
              <a:gd name="T8" fmla="*/ 0 60000 65536"/>
            </a:gdLst>
            <a:ahLst/>
            <a:cxnLst>
              <a:cxn ang="T6">
                <a:pos x="T0" y="T1"/>
              </a:cxn>
              <a:cxn ang="T7">
                <a:pos x="T2" y="T3"/>
              </a:cxn>
              <a:cxn ang="T8">
                <a:pos x="T4" y="T5"/>
              </a:cxn>
            </a:cxnLst>
            <a:rect l="0" t="0" r="r" b="b"/>
            <a:pathLst>
              <a:path w="855" h="1134">
                <a:moveTo>
                  <a:pt x="227" y="1134"/>
                </a:moveTo>
                <a:cubicBezTo>
                  <a:pt x="541" y="911"/>
                  <a:pt x="855" y="688"/>
                  <a:pt x="817" y="499"/>
                </a:cubicBezTo>
                <a:cubicBezTo>
                  <a:pt x="779" y="310"/>
                  <a:pt x="136" y="83"/>
                  <a:pt x="0" y="0"/>
                </a:cubicBezTo>
              </a:path>
            </a:pathLst>
          </a:custGeom>
          <a:noFill/>
          <a:ln w="38100">
            <a:solidFill>
              <a:srgbClr val="0000FF"/>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41" name="Line 25"/>
          <p:cNvSpPr>
            <a:spLocks noChangeShapeType="1"/>
          </p:cNvSpPr>
          <p:nvPr/>
        </p:nvSpPr>
        <p:spPr bwMode="auto">
          <a:xfrm flipH="1" flipV="1">
            <a:off x="4008438" y="4724400"/>
            <a:ext cx="647700" cy="217488"/>
          </a:xfrm>
          <a:prstGeom prst="line">
            <a:avLst/>
          </a:prstGeom>
          <a:noFill/>
          <a:ln w="381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9242" name="Line 26"/>
          <p:cNvSpPr>
            <a:spLocks noChangeShapeType="1"/>
          </p:cNvSpPr>
          <p:nvPr/>
        </p:nvSpPr>
        <p:spPr bwMode="auto">
          <a:xfrm flipH="1">
            <a:off x="3575051" y="5300663"/>
            <a:ext cx="720725" cy="215900"/>
          </a:xfrm>
          <a:prstGeom prst="line">
            <a:avLst/>
          </a:prstGeom>
          <a:noFill/>
          <a:ln w="38100">
            <a:solidFill>
              <a:srgbClr val="0000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892955" name="Line 27"/>
          <p:cNvSpPr>
            <a:spLocks noChangeShapeType="1"/>
          </p:cNvSpPr>
          <p:nvPr/>
        </p:nvSpPr>
        <p:spPr bwMode="auto">
          <a:xfrm>
            <a:off x="3648076" y="3068638"/>
            <a:ext cx="1584325" cy="0"/>
          </a:xfrm>
          <a:prstGeom prst="line">
            <a:avLst/>
          </a:prstGeom>
          <a:noFill/>
          <a:ln w="38100">
            <a:solidFill>
              <a:schemeClr val="tx1"/>
            </a:solidFill>
            <a:prstDash val="dash"/>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892956" name="Text Box 28"/>
          <p:cNvSpPr txBox="1">
            <a:spLocks noChangeArrowheads="1"/>
          </p:cNvSpPr>
          <p:nvPr/>
        </p:nvSpPr>
        <p:spPr bwMode="auto">
          <a:xfrm>
            <a:off x="2135189" y="6308726"/>
            <a:ext cx="2725737" cy="461665"/>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en-US" sz="2400" dirty="0"/>
              <a:t>Content words</a:t>
            </a:r>
          </a:p>
        </p:txBody>
      </p:sp>
      <p:sp>
        <p:nvSpPr>
          <p:cNvPr id="892957" name="Line 29"/>
          <p:cNvSpPr>
            <a:spLocks noChangeShapeType="1"/>
          </p:cNvSpPr>
          <p:nvPr/>
        </p:nvSpPr>
        <p:spPr bwMode="auto">
          <a:xfrm flipH="1" flipV="1">
            <a:off x="3634655" y="5695951"/>
            <a:ext cx="10373" cy="612774"/>
          </a:xfrm>
          <a:prstGeom prst="line">
            <a:avLst/>
          </a:prstGeom>
          <a:noFill/>
          <a:ln w="1016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
        <p:nvSpPr>
          <p:cNvPr id="892958" name="Text Box 30"/>
          <p:cNvSpPr txBox="1">
            <a:spLocks noChangeArrowheads="1"/>
          </p:cNvSpPr>
          <p:nvPr/>
        </p:nvSpPr>
        <p:spPr bwMode="auto">
          <a:xfrm>
            <a:off x="5949606" y="6237289"/>
            <a:ext cx="3249613" cy="461665"/>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en-US" sz="2400" dirty="0"/>
              <a:t>Grammatical words</a:t>
            </a:r>
          </a:p>
        </p:txBody>
      </p:sp>
      <p:sp>
        <p:nvSpPr>
          <p:cNvPr id="892959" name="Line 31"/>
          <p:cNvSpPr>
            <a:spLocks noChangeShapeType="1"/>
          </p:cNvSpPr>
          <p:nvPr/>
        </p:nvSpPr>
        <p:spPr bwMode="auto">
          <a:xfrm flipH="1" flipV="1">
            <a:off x="8362396" y="5695951"/>
            <a:ext cx="10373" cy="541338"/>
          </a:xfrm>
          <a:prstGeom prst="line">
            <a:avLst/>
          </a:prstGeom>
          <a:noFill/>
          <a:ln w="101600">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AU"/>
          </a:p>
        </p:txBody>
      </p:sp>
    </p:spTree>
    <p:extLst>
      <p:ext uri="{BB962C8B-B14F-4D97-AF65-F5344CB8AC3E}">
        <p14:creationId xmlns:p14="http://schemas.microsoft.com/office/powerpoint/2010/main" val="114029678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5FEF85-6D75-C5CC-F17B-2A73BF00BDDD}"/>
              </a:ext>
            </a:extLst>
          </p:cNvPr>
          <p:cNvPicPr>
            <a:picLocks noChangeAspect="1"/>
          </p:cNvPicPr>
          <p:nvPr/>
        </p:nvPicPr>
        <p:blipFill rotWithShape="1">
          <a:blip r:embed="rId2"/>
          <a:srcRect l="36959" t="39450" r="32577" b="26186"/>
          <a:stretch/>
        </p:blipFill>
        <p:spPr>
          <a:xfrm>
            <a:off x="3315298" y="1157630"/>
            <a:ext cx="8741584" cy="5546694"/>
          </a:xfrm>
          <a:prstGeom prst="rect">
            <a:avLst/>
          </a:prstGeom>
          <a:ln>
            <a:solidFill>
              <a:srgbClr val="FF0000"/>
            </a:solidFill>
          </a:ln>
        </p:spPr>
      </p:pic>
      <p:sp>
        <p:nvSpPr>
          <p:cNvPr id="6" name="Title 5">
            <a:extLst>
              <a:ext uri="{FF2B5EF4-FFF2-40B4-BE49-F238E27FC236}">
                <a16:creationId xmlns:a16="http://schemas.microsoft.com/office/drawing/2014/main" id="{F2807676-9836-6D6F-7730-0A83B4F454C2}"/>
              </a:ext>
            </a:extLst>
          </p:cNvPr>
          <p:cNvSpPr>
            <a:spLocks noGrp="1"/>
          </p:cNvSpPr>
          <p:nvPr>
            <p:ph type="title"/>
          </p:nvPr>
        </p:nvSpPr>
        <p:spPr>
          <a:xfrm>
            <a:off x="103695" y="132956"/>
            <a:ext cx="11953187" cy="838005"/>
          </a:xfrm>
          <a:solidFill>
            <a:schemeClr val="accent4">
              <a:lumMod val="40000"/>
              <a:lumOff val="60000"/>
            </a:schemeClr>
          </a:solidFill>
        </p:spPr>
        <p:txBody>
          <a:bodyPr>
            <a:normAutofit fontScale="90000"/>
          </a:bodyPr>
          <a:lstStyle/>
          <a:p>
            <a:pPr algn="ctr"/>
            <a:r>
              <a:rPr lang="en-AU" b="1" dirty="0">
                <a:latin typeface="Calibri" panose="020F0502020204030204" pitchFamily="34" charset="0"/>
                <a:cs typeface="Calibri" panose="020F0502020204030204" pitchFamily="34" charset="0"/>
              </a:rPr>
              <a:t>Screenshot from revised </a:t>
            </a:r>
            <a:r>
              <a:rPr lang="en-AU" b="1" i="1" dirty="0">
                <a:latin typeface="Calibri" panose="020F0502020204030204" pitchFamily="34" charset="0"/>
                <a:cs typeface="Calibri" panose="020F0502020204030204" pitchFamily="34" charset="0"/>
              </a:rPr>
              <a:t>Australian Curriculum: English</a:t>
            </a:r>
          </a:p>
        </p:txBody>
      </p:sp>
      <p:sp>
        <p:nvSpPr>
          <p:cNvPr id="7" name="Rectangle 6">
            <a:extLst>
              <a:ext uri="{FF2B5EF4-FFF2-40B4-BE49-F238E27FC236}">
                <a16:creationId xmlns:a16="http://schemas.microsoft.com/office/drawing/2014/main" id="{6E167B08-45E1-E638-9290-0FBCC22EE06F}"/>
              </a:ext>
            </a:extLst>
          </p:cNvPr>
          <p:cNvSpPr/>
          <p:nvPr/>
        </p:nvSpPr>
        <p:spPr>
          <a:xfrm>
            <a:off x="135118" y="1157630"/>
            <a:ext cx="3016577" cy="3770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2400"/>
              </a:spcAft>
            </a:pPr>
            <a:r>
              <a:rPr lang="en-AU" sz="3600" b="1" dirty="0"/>
              <a:t>Year 1</a:t>
            </a:r>
          </a:p>
          <a:p>
            <a:pPr algn="ctr">
              <a:spcAft>
                <a:spcPts val="2400"/>
              </a:spcAft>
            </a:pPr>
            <a:r>
              <a:rPr lang="en-AU" sz="3200" b="1" dirty="0"/>
              <a:t>Language Strand</a:t>
            </a:r>
          </a:p>
          <a:p>
            <a:pPr algn="ctr">
              <a:spcAft>
                <a:spcPts val="1200"/>
              </a:spcAft>
            </a:pPr>
            <a:r>
              <a:rPr lang="en-AU" sz="2800" u="sng" dirty="0"/>
              <a:t>Sub strand</a:t>
            </a:r>
            <a:r>
              <a:rPr lang="en-AU" sz="2800" dirty="0"/>
              <a:t>: </a:t>
            </a:r>
          </a:p>
          <a:p>
            <a:pPr algn="ctr">
              <a:spcAft>
                <a:spcPts val="2400"/>
              </a:spcAft>
            </a:pPr>
            <a:r>
              <a:rPr lang="en-AU" sz="2800" dirty="0"/>
              <a:t>Language for expressing &amp; developing ideas</a:t>
            </a:r>
          </a:p>
        </p:txBody>
      </p:sp>
    </p:spTree>
    <p:extLst>
      <p:ext uri="{BB962C8B-B14F-4D97-AF65-F5344CB8AC3E}">
        <p14:creationId xmlns:p14="http://schemas.microsoft.com/office/powerpoint/2010/main" val="1989871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alvin adjecti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1" y="113317"/>
            <a:ext cx="6495485" cy="429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E5AF59F4-EA10-42AD-BC9F-54F1D36A8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118" y="-17869"/>
            <a:ext cx="5726882" cy="6813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F83E59C1-F84F-4C0C-A27E-1A30C0934FDA}"/>
              </a:ext>
            </a:extLst>
          </p:cNvPr>
          <p:cNvSpPr/>
          <p:nvPr/>
        </p:nvSpPr>
        <p:spPr>
          <a:xfrm>
            <a:off x="4553146" y="113317"/>
            <a:ext cx="1395167" cy="43343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D29616CB-7B7E-46A5-8D9A-954046E04307}"/>
              </a:ext>
            </a:extLst>
          </p:cNvPr>
          <p:cNvSpPr/>
          <p:nvPr/>
        </p:nvSpPr>
        <p:spPr>
          <a:xfrm>
            <a:off x="9720606" y="1302665"/>
            <a:ext cx="1959204" cy="37530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Rounded Corners 2">
            <a:extLst>
              <a:ext uri="{FF2B5EF4-FFF2-40B4-BE49-F238E27FC236}">
                <a16:creationId xmlns:a16="http://schemas.microsoft.com/office/drawing/2014/main" id="{85C3BCA4-6805-4334-AAA9-976E13FC27B4}"/>
              </a:ext>
            </a:extLst>
          </p:cNvPr>
          <p:cNvSpPr/>
          <p:nvPr/>
        </p:nvSpPr>
        <p:spPr>
          <a:xfrm>
            <a:off x="509048" y="4722829"/>
            <a:ext cx="5175316" cy="179109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2400"/>
              </a:spcAft>
              <a:buFont typeface="Arial" panose="020B0604020202020204" pitchFamily="34" charset="0"/>
              <a:buChar char="•"/>
            </a:pPr>
            <a:r>
              <a:rPr lang="en-AU" sz="3200" b="1" dirty="0"/>
              <a:t>Adjectives</a:t>
            </a:r>
            <a:r>
              <a:rPr lang="en-AU" sz="3200" dirty="0"/>
              <a:t>: </a:t>
            </a:r>
            <a:r>
              <a:rPr lang="en-AU" sz="3200" i="1" dirty="0"/>
              <a:t>an </a:t>
            </a:r>
            <a:r>
              <a:rPr lang="en-AU" sz="3200" i="1" u="sng" dirty="0"/>
              <a:t>open</a:t>
            </a:r>
            <a:r>
              <a:rPr lang="en-AU" sz="3200" i="1" dirty="0"/>
              <a:t> class</a:t>
            </a:r>
          </a:p>
          <a:p>
            <a:pPr marL="285750" indent="-285750">
              <a:spcAft>
                <a:spcPts val="2400"/>
              </a:spcAft>
              <a:buFont typeface="Arial" panose="020B0604020202020204" pitchFamily="34" charset="0"/>
              <a:buChar char="•"/>
            </a:pPr>
            <a:r>
              <a:rPr lang="en-AU" sz="3200" b="1" dirty="0"/>
              <a:t>Prepositions</a:t>
            </a:r>
            <a:r>
              <a:rPr lang="en-AU" sz="3200" dirty="0"/>
              <a:t>: </a:t>
            </a:r>
            <a:r>
              <a:rPr lang="en-AU" sz="3200" i="1" dirty="0"/>
              <a:t>a </a:t>
            </a:r>
            <a:r>
              <a:rPr lang="en-AU" sz="3200" i="1" u="sng" dirty="0"/>
              <a:t>closed</a:t>
            </a:r>
            <a:r>
              <a:rPr lang="en-AU" sz="3200" i="1" dirty="0"/>
              <a:t> class</a:t>
            </a:r>
          </a:p>
        </p:txBody>
      </p:sp>
    </p:spTree>
    <p:extLst>
      <p:ext uri="{BB962C8B-B14F-4D97-AF65-F5344CB8AC3E}">
        <p14:creationId xmlns:p14="http://schemas.microsoft.com/office/powerpoint/2010/main" val="1391920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47559" y="202812"/>
            <a:ext cx="5337485" cy="936103"/>
          </a:xfrm>
          <a:solidFill>
            <a:schemeClr val="accent4">
              <a:lumMod val="40000"/>
              <a:lumOff val="60000"/>
            </a:schemeClr>
          </a:solidFill>
        </p:spPr>
        <p:txBody>
          <a:bodyPr>
            <a:normAutofit/>
          </a:bodyPr>
          <a:lstStyle/>
          <a:p>
            <a:pPr algn="ctr" eaLnBrk="1" hangingPunct="1"/>
            <a:r>
              <a:rPr lang="en-US" b="1" dirty="0">
                <a:latin typeface="Calibri" panose="020F0502020204030204" pitchFamily="34" charset="0"/>
                <a:cs typeface="Calibri" panose="020F0502020204030204" pitchFamily="34" charset="0"/>
              </a:rPr>
              <a:t>Grammar Rank Scale</a:t>
            </a:r>
          </a:p>
        </p:txBody>
      </p:sp>
      <p:graphicFrame>
        <p:nvGraphicFramePr>
          <p:cNvPr id="1184771" name="Group 3"/>
          <p:cNvGraphicFramePr>
            <a:graphicFrameLocks noGrp="1"/>
          </p:cNvGraphicFramePr>
          <p:nvPr>
            <p:ph type="tbl" idx="1"/>
            <p:extLst>
              <p:ext uri="{D42A27DB-BD31-4B8C-83A1-F6EECF244321}">
                <p14:modId xmlns:p14="http://schemas.microsoft.com/office/powerpoint/2010/main" val="535972813"/>
              </p:ext>
            </p:extLst>
          </p:nvPr>
        </p:nvGraphicFramePr>
        <p:xfrm>
          <a:off x="349188" y="1401925"/>
          <a:ext cx="5013325" cy="4267200"/>
        </p:xfrm>
        <a:graphic>
          <a:graphicData uri="http://schemas.openxmlformats.org/drawingml/2006/table">
            <a:tbl>
              <a:tblPr/>
              <a:tblGrid>
                <a:gridCol w="5013325">
                  <a:extLst>
                    <a:ext uri="{9D8B030D-6E8A-4147-A177-3AD203B41FA5}">
                      <a16:colId xmlns:a16="http://schemas.microsoft.com/office/drawing/2014/main" val="20000"/>
                    </a:ext>
                  </a:extLst>
                </a:gridCol>
              </a:tblGrid>
              <a:tr h="7112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3200" b="0" i="0" u="none" strike="noStrike" cap="none" normalizeH="0" baseline="0" dirty="0">
                          <a:ln>
                            <a:noFill/>
                          </a:ln>
                          <a:solidFill>
                            <a:schemeClr val="tx1"/>
                          </a:solidFill>
                          <a:effectLst/>
                          <a:latin typeface="Verdana" pitchFamily="34" charset="0"/>
                        </a:rPr>
                        <a:t>Texts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EEFFC"/>
                    </a:solidFill>
                  </a:tcPr>
                </a:tc>
                <a:extLst>
                  <a:ext uri="{0D108BD9-81ED-4DB2-BD59-A6C34878D82A}">
                    <a16:rowId xmlns:a16="http://schemas.microsoft.com/office/drawing/2014/main" val="10000"/>
                  </a:ext>
                </a:extLst>
              </a:tr>
              <a:tr h="7112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3200" b="0" i="0" u="none" strike="noStrike" cap="none" normalizeH="0" baseline="0" dirty="0">
                          <a:ln>
                            <a:noFill/>
                          </a:ln>
                          <a:solidFill>
                            <a:schemeClr val="tx1"/>
                          </a:solidFill>
                          <a:effectLst/>
                          <a:latin typeface="Verdana" pitchFamily="34" charset="0"/>
                        </a:rPr>
                        <a:t>Paragraphs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112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3200" b="0" i="0" u="none" strike="noStrike" cap="none" normalizeH="0" baseline="0" dirty="0">
                          <a:ln>
                            <a:noFill/>
                          </a:ln>
                          <a:solidFill>
                            <a:schemeClr val="tx1"/>
                          </a:solidFill>
                          <a:effectLst/>
                          <a:latin typeface="Verdana" pitchFamily="34" charset="0"/>
                        </a:rPr>
                        <a:t>Sentences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7112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3200" b="1" i="0" u="none" strike="noStrike" cap="none" normalizeH="0" baseline="0" dirty="0">
                          <a:ln>
                            <a:noFill/>
                          </a:ln>
                          <a:solidFill>
                            <a:schemeClr val="tx1"/>
                          </a:solidFill>
                          <a:effectLst/>
                          <a:latin typeface="Verdana" pitchFamily="34" charset="0"/>
                        </a:rPr>
                        <a:t>Clauses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8FCA0"/>
                    </a:solidFill>
                  </a:tcPr>
                </a:tc>
                <a:extLst>
                  <a:ext uri="{0D108BD9-81ED-4DB2-BD59-A6C34878D82A}">
                    <a16:rowId xmlns:a16="http://schemas.microsoft.com/office/drawing/2014/main" val="10003"/>
                  </a:ext>
                </a:extLst>
              </a:tr>
              <a:tr h="7112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3200" b="0" i="0" u="none" strike="noStrike" cap="none" normalizeH="0" baseline="0" dirty="0">
                          <a:ln>
                            <a:noFill/>
                          </a:ln>
                          <a:solidFill>
                            <a:schemeClr val="tx1"/>
                          </a:solidFill>
                          <a:effectLst/>
                          <a:latin typeface="Verdana" pitchFamily="34" charset="0"/>
                        </a:rPr>
                        <a:t>Groups &amp; phrases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99"/>
                    </a:solidFill>
                  </a:tcPr>
                </a:tc>
                <a:extLst>
                  <a:ext uri="{0D108BD9-81ED-4DB2-BD59-A6C34878D82A}">
                    <a16:rowId xmlns:a16="http://schemas.microsoft.com/office/drawing/2014/main" val="10004"/>
                  </a:ext>
                </a:extLst>
              </a:tr>
              <a:tr h="7112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en-US" sz="3200" b="0" i="0" u="none" strike="noStrike" cap="none" normalizeH="0" baseline="0" dirty="0">
                          <a:ln>
                            <a:noFill/>
                          </a:ln>
                          <a:solidFill>
                            <a:schemeClr val="tx1"/>
                          </a:solidFill>
                          <a:effectLst/>
                          <a:latin typeface="Verdana" pitchFamily="34" charset="0"/>
                        </a:rPr>
                        <a:t>Words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bl>
          </a:graphicData>
        </a:graphic>
      </p:graphicFrame>
      <p:pic>
        <p:nvPicPr>
          <p:cNvPr id="8211" name="Picture 19" descr="j035545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5044" y="2164150"/>
            <a:ext cx="3624544" cy="395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3" name="AutoShape 21"/>
          <p:cNvSpPr>
            <a:spLocks noChangeArrowheads="1"/>
          </p:cNvSpPr>
          <p:nvPr/>
        </p:nvSpPr>
        <p:spPr bwMode="auto">
          <a:xfrm>
            <a:off x="5805615" y="202812"/>
            <a:ext cx="5087286" cy="1199113"/>
          </a:xfrm>
          <a:prstGeom prst="wedgeRoundRectCallout">
            <a:avLst>
              <a:gd name="adj1" fmla="val -21238"/>
              <a:gd name="adj2" fmla="val 158920"/>
              <a:gd name="adj3" fmla="val 16667"/>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3200" dirty="0">
                <a:solidFill>
                  <a:srgbClr val="000000"/>
                </a:solidFill>
              </a:rPr>
              <a:t>Language can be considered at different levels.</a:t>
            </a:r>
          </a:p>
        </p:txBody>
      </p:sp>
      <p:sp>
        <p:nvSpPr>
          <p:cNvPr id="2" name="Speech Bubble: Rectangle with Corners Rounded 1">
            <a:extLst>
              <a:ext uri="{FF2B5EF4-FFF2-40B4-BE49-F238E27FC236}">
                <a16:creationId xmlns:a16="http://schemas.microsoft.com/office/drawing/2014/main" id="{63CCB41C-69BD-4A7A-A6D6-F30E5DCAA20A}"/>
              </a:ext>
            </a:extLst>
          </p:cNvPr>
          <p:cNvSpPr/>
          <p:nvPr/>
        </p:nvSpPr>
        <p:spPr>
          <a:xfrm>
            <a:off x="5697733" y="5541251"/>
            <a:ext cx="6145079" cy="1152128"/>
          </a:xfrm>
          <a:prstGeom prst="wedgeRoundRectCallout">
            <a:avLst>
              <a:gd name="adj1" fmla="val -21084"/>
              <a:gd name="adj2" fmla="val -212562"/>
              <a:gd name="adj3" fmla="val 16667"/>
            </a:avLst>
          </a:prstGeom>
          <a:solidFill>
            <a:srgbClr val="252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b="1" dirty="0"/>
              <a:t>Word class </a:t>
            </a:r>
            <a:r>
              <a:rPr lang="en-AU" sz="3200" dirty="0"/>
              <a:t>(part of speech) is just concerned with the </a:t>
            </a:r>
            <a:r>
              <a:rPr lang="en-AU" sz="3200" u="sng" dirty="0"/>
              <a:t>word</a:t>
            </a:r>
            <a:r>
              <a:rPr lang="en-AU" sz="3200" dirty="0"/>
              <a:t> level</a:t>
            </a:r>
          </a:p>
        </p:txBody>
      </p:sp>
      <p:cxnSp>
        <p:nvCxnSpPr>
          <p:cNvPr id="4" name="Straight Arrow Connector 3">
            <a:extLst>
              <a:ext uri="{FF2B5EF4-FFF2-40B4-BE49-F238E27FC236}">
                <a16:creationId xmlns:a16="http://schemas.microsoft.com/office/drawing/2014/main" id="{B28E1B37-16FF-4E18-BFAC-E12DA07210A0}"/>
              </a:ext>
            </a:extLst>
          </p:cNvPr>
          <p:cNvCxnSpPr>
            <a:cxnSpLocks/>
            <a:stCxn id="2" idx="1"/>
          </p:cNvCxnSpPr>
          <p:nvPr/>
        </p:nvCxnSpPr>
        <p:spPr>
          <a:xfrm flipH="1" flipV="1">
            <a:off x="4003831" y="5344357"/>
            <a:ext cx="1693902" cy="772958"/>
          </a:xfrm>
          <a:prstGeom prst="straightConnector1">
            <a:avLst/>
          </a:prstGeom>
          <a:ln w="76200">
            <a:solidFill>
              <a:srgbClr val="252FF7"/>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9DC8A0D3-112B-4FBF-B626-A0C48EAC725A}"/>
              </a:ext>
            </a:extLst>
          </p:cNvPr>
          <p:cNvSpPr/>
          <p:nvPr/>
        </p:nvSpPr>
        <p:spPr>
          <a:xfrm>
            <a:off x="9341963" y="1941922"/>
            <a:ext cx="2620651" cy="299772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a:solidFill>
                  <a:schemeClr val="bg1"/>
                </a:solidFill>
              </a:rPr>
              <a:t>But language seldom works in just single words.</a:t>
            </a:r>
          </a:p>
        </p:txBody>
      </p:sp>
    </p:spTree>
    <p:extLst>
      <p:ext uri="{BB962C8B-B14F-4D97-AF65-F5344CB8AC3E}">
        <p14:creationId xmlns:p14="http://schemas.microsoft.com/office/powerpoint/2010/main" val="4844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469823" y="107609"/>
            <a:ext cx="7654564" cy="922114"/>
          </a:xfrm>
          <a:solidFill>
            <a:schemeClr val="accent4">
              <a:lumMod val="40000"/>
              <a:lumOff val="60000"/>
            </a:schemeClr>
          </a:solidFill>
        </p:spPr>
        <p:txBody>
          <a:bodyPr/>
          <a:lstStyle/>
          <a:p>
            <a:pPr algn="ctr" eaLnBrk="1" hangingPunct="1"/>
            <a:r>
              <a:rPr lang="en-AU" b="1" dirty="0">
                <a:latin typeface="Calibri" panose="020F0502020204030204" pitchFamily="34" charset="0"/>
                <a:cs typeface="Calibri" panose="020F0502020204030204" pitchFamily="34" charset="0"/>
              </a:rPr>
              <a:t>Pronouns &amp; Nouns</a:t>
            </a:r>
          </a:p>
        </p:txBody>
      </p:sp>
      <p:pic>
        <p:nvPicPr>
          <p:cNvPr id="39939" name="Picture 3" descr="Calvin noun"/>
          <p:cNvPicPr>
            <a:picLocks noChangeAspect="1" noChangeArrowheads="1"/>
          </p:cNvPicPr>
          <p:nvPr/>
        </p:nvPicPr>
        <p:blipFill rotWithShape="1">
          <a:blip r:embed="rId2">
            <a:extLst>
              <a:ext uri="{28A0092B-C50C-407E-A947-70E740481C1C}">
                <a14:useLocalDpi xmlns:a14="http://schemas.microsoft.com/office/drawing/2010/main" val="0"/>
              </a:ext>
            </a:extLst>
          </a:blip>
          <a:srcRect l="403" t="3497" r="1583"/>
          <a:stretch/>
        </p:blipFill>
        <p:spPr bwMode="auto">
          <a:xfrm>
            <a:off x="158709" y="1253331"/>
            <a:ext cx="11874581"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396" name="Text Box 4"/>
          <p:cNvSpPr txBox="1">
            <a:spLocks noChangeArrowheads="1"/>
          </p:cNvSpPr>
          <p:nvPr/>
        </p:nvSpPr>
        <p:spPr bwMode="auto">
          <a:xfrm>
            <a:off x="235671" y="5604669"/>
            <a:ext cx="11500700" cy="954107"/>
          </a:xfrm>
          <a:prstGeom prst="rect">
            <a:avLst/>
          </a:prstGeom>
          <a:solidFill>
            <a:srgbClr val="68FC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en-US" sz="2800" dirty="0"/>
              <a:t>Actually, in this instance, the prefix “</a:t>
            </a:r>
            <a:r>
              <a:rPr lang="en-US" sz="2800" b="1" dirty="0"/>
              <a:t>pro</a:t>
            </a:r>
            <a:r>
              <a:rPr lang="en-US" sz="2800" dirty="0"/>
              <a:t>” means “</a:t>
            </a:r>
            <a:r>
              <a:rPr lang="en-US" sz="2800" b="1" dirty="0"/>
              <a:t>acting as a substitute for</a:t>
            </a:r>
            <a:r>
              <a:rPr lang="en-US" sz="2800" dirty="0"/>
              <a:t>” – from Latin, </a:t>
            </a:r>
            <a:r>
              <a:rPr lang="en-US" sz="2800" i="1" dirty="0" err="1"/>
              <a:t>eg</a:t>
            </a:r>
            <a:r>
              <a:rPr lang="en-US" sz="2800" dirty="0"/>
              <a:t> Pro Vice Chancellor.</a:t>
            </a:r>
          </a:p>
        </p:txBody>
      </p:sp>
    </p:spTree>
    <p:extLst>
      <p:ext uri="{BB962C8B-B14F-4D97-AF65-F5344CB8AC3E}">
        <p14:creationId xmlns:p14="http://schemas.microsoft.com/office/powerpoint/2010/main" val="1855177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55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9685-C7BC-4688-8421-B5A7BBC0998F}"/>
              </a:ext>
            </a:extLst>
          </p:cNvPr>
          <p:cNvSpPr>
            <a:spLocks noGrp="1"/>
          </p:cNvSpPr>
          <p:nvPr>
            <p:ph type="title"/>
          </p:nvPr>
        </p:nvSpPr>
        <p:spPr>
          <a:xfrm>
            <a:off x="499622" y="146116"/>
            <a:ext cx="5043340" cy="947393"/>
          </a:xfrm>
          <a:solidFill>
            <a:schemeClr val="accent4">
              <a:lumMod val="40000"/>
              <a:lumOff val="60000"/>
            </a:schemeClr>
          </a:solidFill>
        </p:spPr>
        <p:txBody>
          <a:bodyPr/>
          <a:lstStyle/>
          <a:p>
            <a:r>
              <a:rPr lang="en-AU" b="1" dirty="0">
                <a:latin typeface="Calibri" panose="020F0502020204030204" pitchFamily="34" charset="0"/>
                <a:cs typeface="Calibri" panose="020F0502020204030204" pitchFamily="34" charset="0"/>
              </a:rPr>
              <a:t>A grammar victim?</a:t>
            </a:r>
          </a:p>
        </p:txBody>
      </p:sp>
      <p:sp>
        <p:nvSpPr>
          <p:cNvPr id="3" name="Content Placeholder 2">
            <a:extLst>
              <a:ext uri="{FF2B5EF4-FFF2-40B4-BE49-F238E27FC236}">
                <a16:creationId xmlns:a16="http://schemas.microsoft.com/office/drawing/2014/main" id="{EF7A359C-AE95-4A1D-B532-AA0DFFD348BB}"/>
              </a:ext>
            </a:extLst>
          </p:cNvPr>
          <p:cNvSpPr>
            <a:spLocks noGrp="1"/>
          </p:cNvSpPr>
          <p:nvPr>
            <p:ph idx="1"/>
          </p:nvPr>
        </p:nvSpPr>
        <p:spPr>
          <a:xfrm>
            <a:off x="245097" y="1206632"/>
            <a:ext cx="11774078" cy="5505254"/>
          </a:xfrm>
        </p:spPr>
        <p:txBody>
          <a:bodyPr/>
          <a:lstStyle/>
          <a:p>
            <a:pPr marL="0" indent="0" algn="ctr">
              <a:buNone/>
            </a:pPr>
            <a:r>
              <a:rPr lang="en-US" sz="3200" dirty="0"/>
              <a:t>Gemmell is especially fond of </a:t>
            </a:r>
            <a:r>
              <a:rPr lang="en-US" sz="3200" u="sng" dirty="0"/>
              <a:t>strings of three </a:t>
            </a:r>
            <a:r>
              <a:rPr lang="en-US" sz="3200" b="1" u="sng" dirty="0">
                <a:highlight>
                  <a:srgbClr val="FFFF00"/>
                </a:highlight>
              </a:rPr>
              <a:t>adjectives</a:t>
            </a:r>
            <a:r>
              <a:rPr lang="en-US" sz="3200" dirty="0"/>
              <a:t>. </a:t>
            </a:r>
            <a:r>
              <a:rPr lang="en-US" sz="3600" dirty="0"/>
              <a:t>(“</a:t>
            </a:r>
            <a:r>
              <a:rPr lang="en-US" sz="3600" dirty="0">
                <a:highlight>
                  <a:srgbClr val="FCDBD4"/>
                </a:highlight>
              </a:rPr>
              <a:t>Motherhood, the complexity of it. The richness, the depletion, the incandescence.</a:t>
            </a:r>
            <a:r>
              <a:rPr lang="en-US" sz="3600" dirty="0"/>
              <a:t>”)</a:t>
            </a:r>
            <a:endParaRPr lang="en-US" sz="3200" dirty="0"/>
          </a:p>
          <a:p>
            <a:pPr marL="0" indent="0">
              <a:buNone/>
            </a:pPr>
            <a:endParaRPr lang="en-AU" dirty="0"/>
          </a:p>
        </p:txBody>
      </p:sp>
      <p:graphicFrame>
        <p:nvGraphicFramePr>
          <p:cNvPr id="7" name="Content Placeholder 5">
            <a:extLst>
              <a:ext uri="{FF2B5EF4-FFF2-40B4-BE49-F238E27FC236}">
                <a16:creationId xmlns:a16="http://schemas.microsoft.com/office/drawing/2014/main" id="{3DBCE1D6-0F89-44F1-BA9F-18AB2EA55B48}"/>
              </a:ext>
            </a:extLst>
          </p:cNvPr>
          <p:cNvGraphicFramePr>
            <a:graphicFrameLocks/>
          </p:cNvGraphicFramePr>
          <p:nvPr>
            <p:extLst>
              <p:ext uri="{D42A27DB-BD31-4B8C-83A1-F6EECF244321}">
                <p14:modId xmlns:p14="http://schemas.microsoft.com/office/powerpoint/2010/main" val="3509350068"/>
              </p:ext>
            </p:extLst>
          </p:nvPr>
        </p:nvGraphicFramePr>
        <p:xfrm>
          <a:off x="65988" y="2768181"/>
          <a:ext cx="12056881" cy="3048157"/>
        </p:xfrm>
        <a:graphic>
          <a:graphicData uri="http://schemas.openxmlformats.org/drawingml/2006/table">
            <a:tbl>
              <a:tblPr firstRow="1" bandRow="1">
                <a:tableStyleId>{5C22544A-7EE6-4342-B048-85BDC9FD1C3A}</a:tableStyleId>
              </a:tblPr>
              <a:tblGrid>
                <a:gridCol w="2149452">
                  <a:extLst>
                    <a:ext uri="{9D8B030D-6E8A-4147-A177-3AD203B41FA5}">
                      <a16:colId xmlns:a16="http://schemas.microsoft.com/office/drawing/2014/main" val="20000"/>
                    </a:ext>
                  </a:extLst>
                </a:gridCol>
                <a:gridCol w="1470440">
                  <a:extLst>
                    <a:ext uri="{9D8B030D-6E8A-4147-A177-3AD203B41FA5}">
                      <a16:colId xmlns:a16="http://schemas.microsoft.com/office/drawing/2014/main" val="20001"/>
                    </a:ext>
                  </a:extLst>
                </a:gridCol>
                <a:gridCol w="1960776">
                  <a:extLst>
                    <a:ext uri="{9D8B030D-6E8A-4147-A177-3AD203B41FA5}">
                      <a16:colId xmlns:a16="http://schemas.microsoft.com/office/drawing/2014/main" val="20002"/>
                    </a:ext>
                  </a:extLst>
                </a:gridCol>
                <a:gridCol w="2045616">
                  <a:extLst>
                    <a:ext uri="{9D8B030D-6E8A-4147-A177-3AD203B41FA5}">
                      <a16:colId xmlns:a16="http://schemas.microsoft.com/office/drawing/2014/main" val="20003"/>
                    </a:ext>
                  </a:extLst>
                </a:gridCol>
                <a:gridCol w="1715679">
                  <a:extLst>
                    <a:ext uri="{9D8B030D-6E8A-4147-A177-3AD203B41FA5}">
                      <a16:colId xmlns:a16="http://schemas.microsoft.com/office/drawing/2014/main" val="1136763618"/>
                    </a:ext>
                  </a:extLst>
                </a:gridCol>
                <a:gridCol w="2714918">
                  <a:extLst>
                    <a:ext uri="{9D8B030D-6E8A-4147-A177-3AD203B41FA5}">
                      <a16:colId xmlns:a16="http://schemas.microsoft.com/office/drawing/2014/main" val="852014707"/>
                    </a:ext>
                  </a:extLst>
                </a:gridCol>
              </a:tblGrid>
              <a:tr h="672970">
                <a:tc>
                  <a:txBody>
                    <a:bodyPr/>
                    <a:lstStyle/>
                    <a:p>
                      <a:pPr algn="ctr"/>
                      <a:r>
                        <a:rPr lang="en-US" sz="2800" b="0" dirty="0">
                          <a:solidFill>
                            <a:schemeClr val="tx1"/>
                          </a:solidFill>
                        </a:rPr>
                        <a:t>Motherhood</a:t>
                      </a:r>
                      <a:endParaRPr lang="en-AU"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800" b="0" dirty="0">
                          <a:solidFill>
                            <a:schemeClr val="tx1"/>
                          </a:solidFill>
                        </a:rPr>
                        <a:t>the</a:t>
                      </a:r>
                      <a:endParaRPr lang="en-AU"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800" b="0" dirty="0">
                          <a:solidFill>
                            <a:schemeClr val="tx1"/>
                          </a:solidFill>
                        </a:rPr>
                        <a:t>complexity</a:t>
                      </a:r>
                      <a:endParaRPr lang="en-AU"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800" b="0" dirty="0">
                          <a:solidFill>
                            <a:schemeClr val="tx1"/>
                          </a:solidFill>
                        </a:rPr>
                        <a:t>of</a:t>
                      </a:r>
                      <a:endParaRPr lang="en-AU"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AU" sz="2800" b="0" dirty="0">
                          <a:solidFill>
                            <a:schemeClr val="tx1"/>
                          </a:solidFill>
                        </a:rPr>
                        <a:t>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endParaRPr lang="en-AU"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6729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srgbClr val="C00000"/>
                          </a:solidFill>
                        </a:rPr>
                        <a:t>NOUN</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800" i="1" dirty="0">
                          <a:solidFill>
                            <a:srgbClr val="0000FF"/>
                          </a:solidFill>
                        </a:rPr>
                        <a:t>article</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800" b="1" i="1" dirty="0">
                          <a:solidFill>
                            <a:srgbClr val="C00000"/>
                          </a:solidFill>
                        </a:rPr>
                        <a:t>NOUN</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r>
                        <a:rPr lang="en-US" sz="2800" i="1" dirty="0">
                          <a:solidFill>
                            <a:srgbClr val="0000FF"/>
                          </a:solidFill>
                        </a:rPr>
                        <a:t>preposition</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1" dirty="0">
                          <a:solidFill>
                            <a:srgbClr val="0000FF"/>
                          </a:solidFill>
                        </a:rPr>
                        <a:t>pronoun</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356277">
                <a:tc>
                  <a:txBody>
                    <a:bodyPr/>
                    <a:lstStyle/>
                    <a:p>
                      <a:pPr algn="ctr"/>
                      <a:endParaRPr lang="en-AU"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AU"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AU"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AU"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AU"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endParaRPr lang="en-AU"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672970">
                <a:tc>
                  <a:txBody>
                    <a:bodyPr/>
                    <a:lstStyle/>
                    <a:p>
                      <a:pPr algn="ctr"/>
                      <a:r>
                        <a:rPr lang="en-AU" sz="2800" b="0" dirty="0">
                          <a:solidFill>
                            <a:schemeClr val="tx1"/>
                          </a:solidFill>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richness</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the</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depletion</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the</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AU" sz="2800" dirty="0">
                          <a:solidFill>
                            <a:schemeClr val="tx1"/>
                          </a:solidFill>
                        </a:rPr>
                        <a:t>incandescence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729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1" dirty="0">
                          <a:solidFill>
                            <a:srgbClr val="0000FF"/>
                          </a:solidFill>
                        </a:rPr>
                        <a:t>article</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i="1" dirty="0">
                          <a:solidFill>
                            <a:srgbClr val="C00000"/>
                          </a:solidFill>
                        </a:rPr>
                        <a:t>NOUN</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i="1" dirty="0">
                          <a:solidFill>
                            <a:srgbClr val="0000FF"/>
                          </a:solidFill>
                        </a:rPr>
                        <a:t>article</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srgbClr val="C00000"/>
                          </a:solidFill>
                        </a:rPr>
                        <a:t>NOUN</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1" dirty="0">
                          <a:solidFill>
                            <a:srgbClr val="0000FF"/>
                          </a:solidFill>
                        </a:rPr>
                        <a:t>article</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srgbClr val="C00000"/>
                          </a:solidFill>
                        </a:rPr>
                        <a:t>NOUN</a:t>
                      </a:r>
                      <a:endParaRPr lang="en-AU"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8" name="Rectangle: Rounded Corners 7">
            <a:extLst>
              <a:ext uri="{FF2B5EF4-FFF2-40B4-BE49-F238E27FC236}">
                <a16:creationId xmlns:a16="http://schemas.microsoft.com/office/drawing/2014/main" id="{1D045A2D-92CC-404C-9DD0-0687526A4519}"/>
              </a:ext>
            </a:extLst>
          </p:cNvPr>
          <p:cNvSpPr/>
          <p:nvPr/>
        </p:nvSpPr>
        <p:spPr>
          <a:xfrm>
            <a:off x="584463" y="5986025"/>
            <a:ext cx="10991652" cy="78242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t>Related </a:t>
            </a:r>
            <a:r>
              <a:rPr lang="en-AU" sz="2800" b="1" u="sng" dirty="0"/>
              <a:t>adjectives</a:t>
            </a:r>
            <a:r>
              <a:rPr lang="en-AU" sz="2800" dirty="0"/>
              <a:t>: motherly, complex, rich, </a:t>
            </a:r>
            <a:r>
              <a:rPr lang="en-AU" sz="2800" i="1" dirty="0"/>
              <a:t>depletive</a:t>
            </a:r>
            <a:r>
              <a:rPr lang="en-AU" sz="2800" dirty="0"/>
              <a:t> (?), incandescent</a:t>
            </a:r>
          </a:p>
        </p:txBody>
      </p:sp>
      <p:sp>
        <p:nvSpPr>
          <p:cNvPr id="9" name="Speech Bubble: Rectangle with Corners Rounded 8">
            <a:extLst>
              <a:ext uri="{FF2B5EF4-FFF2-40B4-BE49-F238E27FC236}">
                <a16:creationId xmlns:a16="http://schemas.microsoft.com/office/drawing/2014/main" id="{625BE1B5-65AF-4B1B-955C-C6AF620BBED2}"/>
              </a:ext>
            </a:extLst>
          </p:cNvPr>
          <p:cNvSpPr/>
          <p:nvPr/>
        </p:nvSpPr>
        <p:spPr>
          <a:xfrm>
            <a:off x="5709502" y="268665"/>
            <a:ext cx="2359842" cy="575035"/>
          </a:xfrm>
          <a:prstGeom prst="wedgeRoundRectCallout">
            <a:avLst>
              <a:gd name="adj1" fmla="val -51133"/>
              <a:gd name="adj2" fmla="val 121516"/>
              <a:gd name="adj3" fmla="val 1666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t>an adjective</a:t>
            </a:r>
          </a:p>
        </p:txBody>
      </p:sp>
    </p:spTree>
    <p:extLst>
      <p:ext uri="{BB962C8B-B14F-4D97-AF65-F5344CB8AC3E}">
        <p14:creationId xmlns:p14="http://schemas.microsoft.com/office/powerpoint/2010/main" val="417026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619262-A4DE-56A6-B3FF-5F2BED8F6646}"/>
              </a:ext>
            </a:extLst>
          </p:cNvPr>
          <p:cNvSpPr>
            <a:spLocks noGrp="1"/>
          </p:cNvSpPr>
          <p:nvPr>
            <p:ph type="ctrTitle"/>
          </p:nvPr>
        </p:nvSpPr>
        <p:spPr>
          <a:xfrm>
            <a:off x="537328" y="424206"/>
            <a:ext cx="11114201" cy="3412503"/>
          </a:xfrm>
          <a:solidFill>
            <a:schemeClr val="accent4">
              <a:lumMod val="20000"/>
              <a:lumOff val="80000"/>
            </a:schemeClr>
          </a:solidFill>
        </p:spPr>
        <p:txBody>
          <a:bodyPr anchor="ctr">
            <a:normAutofit fontScale="90000"/>
          </a:bodyPr>
          <a:lstStyle/>
          <a:p>
            <a:pPr>
              <a:lnSpc>
                <a:spcPct val="100000"/>
              </a:lnSpc>
              <a:spcAft>
                <a:spcPts val="1800"/>
              </a:spcAft>
            </a:pPr>
            <a:r>
              <a:rPr lang="en-AU" sz="7300" b="1" i="1" dirty="0">
                <a:solidFill>
                  <a:srgbClr val="C00000"/>
                </a:solidFill>
                <a:latin typeface="Calibri" panose="020F0502020204030204" pitchFamily="34" charset="0"/>
                <a:cs typeface="Calibri" panose="020F0502020204030204" pitchFamily="34" charset="0"/>
              </a:rPr>
              <a:t>Exploring erotic empowerment</a:t>
            </a:r>
            <a:r>
              <a:rPr lang="en-AU" dirty="0">
                <a:latin typeface="Calibri" panose="020F0502020204030204" pitchFamily="34" charset="0"/>
                <a:cs typeface="Calibri" panose="020F0502020204030204" pitchFamily="34" charset="0"/>
              </a:rPr>
              <a:t>, </a:t>
            </a:r>
            <a:br>
              <a:rPr lang="en-AU" dirty="0">
                <a:latin typeface="Calibri" panose="020F0502020204030204" pitchFamily="34" charset="0"/>
                <a:cs typeface="Calibri" panose="020F0502020204030204" pitchFamily="34" charset="0"/>
              </a:rPr>
            </a:br>
            <a:r>
              <a:rPr lang="en-AU" dirty="0">
                <a:latin typeface="Calibri" panose="020F0502020204030204" pitchFamily="34" charset="0"/>
                <a:cs typeface="Calibri" panose="020F0502020204030204" pitchFamily="34" charset="0"/>
              </a:rPr>
              <a:t>and grammar in the Australian school curriculum</a:t>
            </a:r>
          </a:p>
        </p:txBody>
      </p:sp>
      <p:sp>
        <p:nvSpPr>
          <p:cNvPr id="7" name="Subtitle 6">
            <a:extLst>
              <a:ext uri="{FF2B5EF4-FFF2-40B4-BE49-F238E27FC236}">
                <a16:creationId xmlns:a16="http://schemas.microsoft.com/office/drawing/2014/main" id="{9EEF62AD-DE9F-EADB-C35D-C64182A71637}"/>
              </a:ext>
            </a:extLst>
          </p:cNvPr>
          <p:cNvSpPr>
            <a:spLocks noGrp="1"/>
          </p:cNvSpPr>
          <p:nvPr>
            <p:ph type="subTitle" idx="1"/>
          </p:nvPr>
        </p:nvSpPr>
        <p:spPr>
          <a:xfrm>
            <a:off x="1524000" y="4450450"/>
            <a:ext cx="9144000" cy="1655762"/>
          </a:xfrm>
        </p:spPr>
        <p:txBody>
          <a:bodyPr anchor="ctr">
            <a:normAutofit/>
          </a:bodyPr>
          <a:lstStyle/>
          <a:p>
            <a:r>
              <a:rPr lang="en-US" sz="3900" dirty="0"/>
              <a:t>Garry Collins</a:t>
            </a:r>
          </a:p>
          <a:p>
            <a:r>
              <a:rPr lang="en-US" sz="3900" dirty="0"/>
              <a:t>retired </a:t>
            </a:r>
            <a:r>
              <a:rPr lang="en-US" sz="3900" dirty="0" err="1"/>
              <a:t>chalkie</a:t>
            </a:r>
            <a:r>
              <a:rPr lang="en-US" sz="3900" dirty="0"/>
              <a:t> &amp; enthusiastic grammar nerd</a:t>
            </a:r>
            <a:endParaRPr lang="en-AU" sz="3200" dirty="0"/>
          </a:p>
        </p:txBody>
      </p:sp>
    </p:spTree>
    <p:extLst>
      <p:ext uri="{BB962C8B-B14F-4D97-AF65-F5344CB8AC3E}">
        <p14:creationId xmlns:p14="http://schemas.microsoft.com/office/powerpoint/2010/main" val="2593698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235670" y="182866"/>
            <a:ext cx="7484883" cy="986058"/>
          </a:xfrm>
          <a:solidFill>
            <a:schemeClr val="accent4">
              <a:lumMod val="40000"/>
              <a:lumOff val="60000"/>
            </a:schemeClr>
          </a:solidFill>
        </p:spPr>
        <p:txBody>
          <a:bodyPr/>
          <a:lstStyle/>
          <a:p>
            <a:pPr algn="ctr" eaLnBrk="1" hangingPunct="1"/>
            <a:r>
              <a:rPr lang="en-US" b="1" dirty="0">
                <a:latin typeface="Calibri" panose="020F0502020204030204" pitchFamily="34" charset="0"/>
                <a:cs typeface="Calibri" panose="020F0502020204030204" pitchFamily="34" charset="0"/>
              </a:rPr>
              <a:t>What happened to grammar?</a:t>
            </a:r>
          </a:p>
        </p:txBody>
      </p:sp>
      <p:sp>
        <p:nvSpPr>
          <p:cNvPr id="158723" name="Rectangle 3"/>
          <p:cNvSpPr>
            <a:spLocks noGrp="1" noChangeArrowheads="1"/>
          </p:cNvSpPr>
          <p:nvPr>
            <p:ph idx="1"/>
          </p:nvPr>
        </p:nvSpPr>
        <p:spPr>
          <a:xfrm>
            <a:off x="94268" y="1348032"/>
            <a:ext cx="11717518" cy="5308247"/>
          </a:xfrm>
          <a:noFill/>
        </p:spPr>
        <p:txBody>
          <a:bodyPr>
            <a:normAutofit/>
          </a:bodyPr>
          <a:lstStyle/>
          <a:p>
            <a:pPr marL="0" indent="0" eaLnBrk="1" hangingPunct="1">
              <a:lnSpc>
                <a:spcPct val="90000"/>
              </a:lnSpc>
              <a:spcAft>
                <a:spcPct val="40000"/>
              </a:spcAft>
              <a:buNone/>
            </a:pPr>
            <a:r>
              <a:rPr lang="en-US" dirty="0"/>
              <a:t>When I (we?) went to school, </a:t>
            </a:r>
            <a:r>
              <a:rPr lang="en-US" b="1" dirty="0">
                <a:highlight>
                  <a:srgbClr val="66FFCC"/>
                </a:highlight>
              </a:rPr>
              <a:t>grammar</a:t>
            </a:r>
            <a:r>
              <a:rPr lang="en-US" dirty="0"/>
              <a:t> consisted of:</a:t>
            </a:r>
          </a:p>
          <a:p>
            <a:pPr lvl="1">
              <a:spcAft>
                <a:spcPts val="1200"/>
              </a:spcAft>
              <a:buFontTx/>
              <a:buChar char="•"/>
            </a:pPr>
            <a:r>
              <a:rPr lang="en-US" sz="2800" dirty="0">
                <a:solidFill>
                  <a:srgbClr val="C00000"/>
                </a:solidFill>
              </a:rPr>
              <a:t>parsing &amp; analysis </a:t>
            </a:r>
            <a:endParaRPr lang="en-US" sz="2800" u="sng" dirty="0">
              <a:solidFill>
                <a:srgbClr val="C00000"/>
              </a:solidFill>
            </a:endParaRPr>
          </a:p>
          <a:p>
            <a:pPr lvl="1">
              <a:spcAft>
                <a:spcPts val="1200"/>
              </a:spcAft>
              <a:buFontTx/>
              <a:buChar char="•"/>
            </a:pPr>
            <a:r>
              <a:rPr lang="en-US" sz="2800" dirty="0">
                <a:solidFill>
                  <a:srgbClr val="C00000"/>
                </a:solidFill>
              </a:rPr>
              <a:t>correction of sentences </a:t>
            </a:r>
            <a:endParaRPr lang="en-US" sz="2800" dirty="0"/>
          </a:p>
          <a:p>
            <a:pPr marL="0" indent="0" eaLnBrk="1" hangingPunct="1">
              <a:lnSpc>
                <a:spcPct val="90000"/>
              </a:lnSpc>
              <a:spcAft>
                <a:spcPct val="40000"/>
              </a:spcAft>
              <a:buNone/>
            </a:pPr>
            <a:r>
              <a:rPr lang="en-US" dirty="0"/>
              <a:t>By the end of the 1960s, research evidence indicated it was not helpful for many kids.</a:t>
            </a:r>
          </a:p>
          <a:p>
            <a:pPr marL="0" indent="0" eaLnBrk="1" hangingPunct="1">
              <a:lnSpc>
                <a:spcPct val="90000"/>
              </a:lnSpc>
              <a:spcAft>
                <a:spcPct val="40000"/>
              </a:spcAft>
              <a:buNone/>
            </a:pPr>
            <a:endParaRPr lang="en-US" dirty="0"/>
          </a:p>
        </p:txBody>
      </p:sp>
      <p:pic>
        <p:nvPicPr>
          <p:cNvPr id="7" name="Picture 6">
            <a:extLst>
              <a:ext uri="{FF2B5EF4-FFF2-40B4-BE49-F238E27FC236}">
                <a16:creationId xmlns:a16="http://schemas.microsoft.com/office/drawing/2014/main" id="{C3E7EF50-04C3-47B2-86EB-B6CA89E01875}"/>
              </a:ext>
            </a:extLst>
          </p:cNvPr>
          <p:cNvPicPr>
            <a:picLocks noChangeAspect="1"/>
          </p:cNvPicPr>
          <p:nvPr/>
        </p:nvPicPr>
        <p:blipFill rotWithShape="1">
          <a:blip r:embed="rId2"/>
          <a:srcRect l="61861" t="13975" r="1137" b="17453"/>
          <a:stretch/>
        </p:blipFill>
        <p:spPr>
          <a:xfrm>
            <a:off x="8640352" y="3841421"/>
            <a:ext cx="3457380" cy="2814858"/>
          </a:xfrm>
          <a:prstGeom prst="rect">
            <a:avLst/>
          </a:prstGeom>
        </p:spPr>
      </p:pic>
      <p:sp>
        <p:nvSpPr>
          <p:cNvPr id="2" name="Rectangle 1">
            <a:extLst>
              <a:ext uri="{FF2B5EF4-FFF2-40B4-BE49-F238E27FC236}">
                <a16:creationId xmlns:a16="http://schemas.microsoft.com/office/drawing/2014/main" id="{15581083-A0AF-E2ED-0EEE-66665F6F82A4}"/>
              </a:ext>
            </a:extLst>
          </p:cNvPr>
          <p:cNvSpPr/>
          <p:nvPr/>
        </p:nvSpPr>
        <p:spPr>
          <a:xfrm>
            <a:off x="4251489" y="3864513"/>
            <a:ext cx="4298623" cy="279176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50000"/>
              </a:lnSpc>
            </a:pPr>
            <a:r>
              <a:rPr lang="en-US" sz="2800" dirty="0">
                <a:solidFill>
                  <a:schemeClr val="tx1"/>
                </a:solidFill>
              </a:rPr>
              <a:t>To some extent, the school system threw out </a:t>
            </a:r>
            <a:r>
              <a:rPr lang="en-US" sz="2800" dirty="0">
                <a:solidFill>
                  <a:schemeClr val="tx1"/>
                </a:solidFill>
                <a:highlight>
                  <a:srgbClr val="FFFF00"/>
                </a:highlight>
              </a:rPr>
              <a:t>the (</a:t>
            </a:r>
            <a:r>
              <a:rPr lang="en-US" sz="2800" b="1" dirty="0">
                <a:solidFill>
                  <a:schemeClr val="tx1"/>
                </a:solidFill>
                <a:highlight>
                  <a:srgbClr val="FFFF00"/>
                </a:highlight>
              </a:rPr>
              <a:t>grammar</a:t>
            </a:r>
            <a:r>
              <a:rPr lang="en-US" sz="2800" dirty="0">
                <a:solidFill>
                  <a:schemeClr val="tx1"/>
                </a:solidFill>
                <a:highlight>
                  <a:srgbClr val="FFFF00"/>
                </a:highlight>
              </a:rPr>
              <a:t>) baby</a:t>
            </a:r>
            <a:r>
              <a:rPr lang="en-US" sz="2800" dirty="0">
                <a:solidFill>
                  <a:schemeClr val="tx1"/>
                </a:solidFill>
              </a:rPr>
              <a:t> with the bathwater in the 1970s.</a:t>
            </a:r>
          </a:p>
        </p:txBody>
      </p:sp>
      <p:sp>
        <p:nvSpPr>
          <p:cNvPr id="4" name="Rectangle: Rounded Corners 3">
            <a:extLst>
              <a:ext uri="{FF2B5EF4-FFF2-40B4-BE49-F238E27FC236}">
                <a16:creationId xmlns:a16="http://schemas.microsoft.com/office/drawing/2014/main" id="{5FCE43A8-3CCE-412E-000B-B8A46BA9C6D2}"/>
              </a:ext>
            </a:extLst>
          </p:cNvPr>
          <p:cNvSpPr/>
          <p:nvPr/>
        </p:nvSpPr>
        <p:spPr>
          <a:xfrm>
            <a:off x="8305014" y="140924"/>
            <a:ext cx="3651316" cy="260227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2800" i="1" dirty="0"/>
              <a:t>Our reviewer, b 1975, would have gone to </a:t>
            </a:r>
            <a:r>
              <a:rPr lang="en-AU" sz="2800" b="1" i="1" dirty="0"/>
              <a:t>school</a:t>
            </a:r>
            <a:r>
              <a:rPr lang="en-AU" sz="2800" i="1" dirty="0"/>
              <a:t> in the </a:t>
            </a:r>
            <a:r>
              <a:rPr lang="en-AU" sz="2800" b="1" i="1" dirty="0"/>
              <a:t>1980s &amp; early 90s</a:t>
            </a:r>
            <a:r>
              <a:rPr lang="en-AU" sz="2800" i="1" dirty="0"/>
              <a:t>.</a:t>
            </a:r>
          </a:p>
        </p:txBody>
      </p:sp>
      <p:sp>
        <p:nvSpPr>
          <p:cNvPr id="8" name="Rectangle: Rounded Corners 7">
            <a:extLst>
              <a:ext uri="{FF2B5EF4-FFF2-40B4-BE49-F238E27FC236}">
                <a16:creationId xmlns:a16="http://schemas.microsoft.com/office/drawing/2014/main" id="{DE773E2C-4019-A11B-90F6-4A0A7A2D4E8B}"/>
              </a:ext>
            </a:extLst>
          </p:cNvPr>
          <p:cNvSpPr/>
          <p:nvPr/>
        </p:nvSpPr>
        <p:spPr>
          <a:xfrm>
            <a:off x="235669" y="4222493"/>
            <a:ext cx="3871275" cy="245264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AU" sz="2800" i="1" dirty="0"/>
              <a:t>Grammar based on SFL has featured in QLD syllabuses since 1994</a:t>
            </a:r>
          </a:p>
        </p:txBody>
      </p:sp>
      <p:sp>
        <p:nvSpPr>
          <p:cNvPr id="3" name="TextBox 2">
            <a:extLst>
              <a:ext uri="{FF2B5EF4-FFF2-40B4-BE49-F238E27FC236}">
                <a16:creationId xmlns:a16="http://schemas.microsoft.com/office/drawing/2014/main" id="{0CD5BAB4-5110-5E33-6F6F-0ECABE87719B}"/>
              </a:ext>
            </a:extLst>
          </p:cNvPr>
          <p:cNvSpPr txBox="1"/>
          <p:nvPr/>
        </p:nvSpPr>
        <p:spPr>
          <a:xfrm>
            <a:off x="3525623" y="1904063"/>
            <a:ext cx="3761295" cy="523220"/>
          </a:xfrm>
          <a:prstGeom prst="rect">
            <a:avLst/>
          </a:prstGeom>
          <a:noFill/>
        </p:spPr>
        <p:txBody>
          <a:bodyPr wrap="square" rtlCol="0">
            <a:spAutoFit/>
          </a:bodyPr>
          <a:lstStyle/>
          <a:p>
            <a:r>
              <a:rPr lang="en-US" sz="2800" u="sng" dirty="0">
                <a:solidFill>
                  <a:srgbClr val="C00000"/>
                </a:solidFill>
              </a:rPr>
              <a:t>as ends in themselves</a:t>
            </a:r>
            <a:endParaRPr lang="en-AU" sz="2800" dirty="0"/>
          </a:p>
        </p:txBody>
      </p:sp>
      <p:sp>
        <p:nvSpPr>
          <p:cNvPr id="9" name="TextBox 8">
            <a:extLst>
              <a:ext uri="{FF2B5EF4-FFF2-40B4-BE49-F238E27FC236}">
                <a16:creationId xmlns:a16="http://schemas.microsoft.com/office/drawing/2014/main" id="{FFC49FB5-EB8C-F0F1-E894-5091C3EE29F9}"/>
              </a:ext>
            </a:extLst>
          </p:cNvPr>
          <p:cNvSpPr txBox="1"/>
          <p:nvPr/>
        </p:nvSpPr>
        <p:spPr>
          <a:xfrm>
            <a:off x="4257773" y="2538801"/>
            <a:ext cx="4047241" cy="523220"/>
          </a:xfrm>
          <a:prstGeom prst="rect">
            <a:avLst/>
          </a:prstGeom>
          <a:noFill/>
        </p:spPr>
        <p:txBody>
          <a:bodyPr wrap="square" rtlCol="0">
            <a:spAutoFit/>
          </a:bodyPr>
          <a:lstStyle/>
          <a:p>
            <a:r>
              <a:rPr lang="en-US" sz="2800" u="sng" dirty="0">
                <a:solidFill>
                  <a:srgbClr val="C00000"/>
                </a:solidFill>
              </a:rPr>
              <a:t>out of meaningful context</a:t>
            </a:r>
            <a:endParaRPr lang="en-AU" sz="2800" dirty="0"/>
          </a:p>
        </p:txBody>
      </p:sp>
    </p:spTree>
    <p:extLst>
      <p:ext uri="{BB962C8B-B14F-4D97-AF65-F5344CB8AC3E}">
        <p14:creationId xmlns:p14="http://schemas.microsoft.com/office/powerpoint/2010/main" val="146593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5872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15872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872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50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2B1D1-49E9-4D2A-81F5-D4AF5F040806}"/>
              </a:ext>
            </a:extLst>
          </p:cNvPr>
          <p:cNvSpPr>
            <a:spLocks noGrp="1"/>
          </p:cNvSpPr>
          <p:nvPr>
            <p:ph type="title"/>
          </p:nvPr>
        </p:nvSpPr>
        <p:spPr>
          <a:xfrm>
            <a:off x="838200" y="160257"/>
            <a:ext cx="10515600" cy="1140640"/>
          </a:xfrm>
          <a:solidFill>
            <a:schemeClr val="accent4">
              <a:lumMod val="40000"/>
              <a:lumOff val="60000"/>
            </a:schemeClr>
          </a:solidFill>
        </p:spPr>
        <p:txBody>
          <a:bodyPr/>
          <a:lstStyle/>
          <a:p>
            <a:pPr algn="ctr"/>
            <a:r>
              <a:rPr lang="en-AU" b="1" dirty="0">
                <a:latin typeface="Calibri" panose="020F0502020204030204" pitchFamily="34" charset="0"/>
                <a:cs typeface="Calibri" panose="020F0502020204030204" pitchFamily="34" charset="0"/>
              </a:rPr>
              <a:t>Knowledge of grammar</a:t>
            </a:r>
          </a:p>
        </p:txBody>
      </p:sp>
      <p:sp>
        <p:nvSpPr>
          <p:cNvPr id="5" name="Oval 4">
            <a:extLst>
              <a:ext uri="{FF2B5EF4-FFF2-40B4-BE49-F238E27FC236}">
                <a16:creationId xmlns:a16="http://schemas.microsoft.com/office/drawing/2014/main" id="{DEEDA8F1-E511-409F-8467-5FFF1ACA1B0C}"/>
              </a:ext>
            </a:extLst>
          </p:cNvPr>
          <p:cNvSpPr/>
          <p:nvPr/>
        </p:nvSpPr>
        <p:spPr>
          <a:xfrm>
            <a:off x="1517715" y="1475295"/>
            <a:ext cx="3223967" cy="1480008"/>
          </a:xfrm>
          <a:prstGeom prst="ellipse">
            <a:avLst/>
          </a:prstGeom>
          <a:solidFill>
            <a:srgbClr val="66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dirty="0">
                <a:solidFill>
                  <a:schemeClr val="tx1"/>
                </a:solidFill>
              </a:rPr>
              <a:t>implicit</a:t>
            </a:r>
            <a:endParaRPr lang="en-AU" dirty="0">
              <a:solidFill>
                <a:schemeClr val="tx1"/>
              </a:solidFill>
            </a:endParaRPr>
          </a:p>
        </p:txBody>
      </p:sp>
      <p:sp>
        <p:nvSpPr>
          <p:cNvPr id="9" name="Oval 8">
            <a:extLst>
              <a:ext uri="{FF2B5EF4-FFF2-40B4-BE49-F238E27FC236}">
                <a16:creationId xmlns:a16="http://schemas.microsoft.com/office/drawing/2014/main" id="{E18D59A6-A4F9-43C3-8A04-0997A2F1747B}"/>
              </a:ext>
            </a:extLst>
          </p:cNvPr>
          <p:cNvSpPr/>
          <p:nvPr/>
        </p:nvSpPr>
        <p:spPr>
          <a:xfrm>
            <a:off x="7241355" y="1475295"/>
            <a:ext cx="3223967" cy="1480008"/>
          </a:xfrm>
          <a:prstGeom prst="ellipse">
            <a:avLst/>
          </a:prstGeom>
          <a:solidFill>
            <a:srgbClr val="FCDB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dirty="0">
                <a:solidFill>
                  <a:schemeClr val="tx1"/>
                </a:solidFill>
              </a:rPr>
              <a:t>explicit</a:t>
            </a:r>
            <a:endParaRPr lang="en-AU" dirty="0">
              <a:solidFill>
                <a:schemeClr val="tx1"/>
              </a:solidFill>
            </a:endParaRPr>
          </a:p>
        </p:txBody>
      </p:sp>
      <p:sp>
        <p:nvSpPr>
          <p:cNvPr id="6" name="Rectangle: Rounded Corners 5">
            <a:extLst>
              <a:ext uri="{FF2B5EF4-FFF2-40B4-BE49-F238E27FC236}">
                <a16:creationId xmlns:a16="http://schemas.microsoft.com/office/drawing/2014/main" id="{B52795B7-4665-4B5C-BCCD-BE7C69FE100B}"/>
              </a:ext>
            </a:extLst>
          </p:cNvPr>
          <p:cNvSpPr/>
          <p:nvPr/>
        </p:nvSpPr>
        <p:spPr>
          <a:xfrm>
            <a:off x="355076" y="3284456"/>
            <a:ext cx="11481848" cy="180994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AU" sz="2800" dirty="0">
                <a:solidFill>
                  <a:schemeClr val="tx1"/>
                </a:solidFill>
              </a:rPr>
              <a:t>For a good while, there was little </a:t>
            </a:r>
            <a:r>
              <a:rPr lang="en-AU" sz="2800" dirty="0">
                <a:solidFill>
                  <a:schemeClr val="tx1"/>
                </a:solidFill>
                <a:highlight>
                  <a:srgbClr val="FCDBD4"/>
                </a:highlight>
              </a:rPr>
              <a:t>explicit knowledge </a:t>
            </a:r>
            <a:r>
              <a:rPr lang="en-AU" sz="2800" dirty="0">
                <a:solidFill>
                  <a:schemeClr val="tx1"/>
                </a:solidFill>
              </a:rPr>
              <a:t>of grammar taught.</a:t>
            </a:r>
          </a:p>
          <a:p>
            <a:pPr algn="ctr">
              <a:spcAft>
                <a:spcPts val="1200"/>
              </a:spcAft>
            </a:pPr>
            <a:r>
              <a:rPr lang="en-AU" sz="2800" dirty="0">
                <a:solidFill>
                  <a:schemeClr val="tx1"/>
                </a:solidFill>
              </a:rPr>
              <a:t>But students were always expected to </a:t>
            </a:r>
            <a:r>
              <a:rPr lang="en-AU" sz="2800" u="sng" dirty="0">
                <a:solidFill>
                  <a:schemeClr val="tx1"/>
                </a:solidFill>
              </a:rPr>
              <a:t>manage</a:t>
            </a:r>
            <a:r>
              <a:rPr lang="en-AU" sz="2800" dirty="0">
                <a:solidFill>
                  <a:schemeClr val="tx1"/>
                </a:solidFill>
              </a:rPr>
              <a:t> grammar, </a:t>
            </a:r>
            <a:r>
              <a:rPr lang="en-AU" sz="2800" i="1" dirty="0" err="1">
                <a:solidFill>
                  <a:schemeClr val="tx1"/>
                </a:solidFill>
              </a:rPr>
              <a:t>ie</a:t>
            </a:r>
            <a:r>
              <a:rPr lang="en-AU" sz="2800" dirty="0">
                <a:solidFill>
                  <a:schemeClr val="tx1"/>
                </a:solidFill>
              </a:rPr>
              <a:t> apply </a:t>
            </a:r>
            <a:r>
              <a:rPr lang="en-AU" sz="2800" dirty="0">
                <a:solidFill>
                  <a:schemeClr val="tx1"/>
                </a:solidFill>
                <a:highlight>
                  <a:srgbClr val="66FFCC"/>
                </a:highlight>
              </a:rPr>
              <a:t>implicit knowledge</a:t>
            </a:r>
            <a:r>
              <a:rPr lang="en-AU" sz="2800" dirty="0">
                <a:solidFill>
                  <a:schemeClr val="tx1"/>
                </a:solidFill>
              </a:rPr>
              <a:t>.</a:t>
            </a:r>
          </a:p>
        </p:txBody>
      </p:sp>
      <p:sp>
        <p:nvSpPr>
          <p:cNvPr id="11" name="Rectangle: Rounded Corners 10">
            <a:extLst>
              <a:ext uri="{FF2B5EF4-FFF2-40B4-BE49-F238E27FC236}">
                <a16:creationId xmlns:a16="http://schemas.microsoft.com/office/drawing/2014/main" id="{E0721B6D-1B3C-46A5-BDA3-86C1D110F5F8}"/>
              </a:ext>
            </a:extLst>
          </p:cNvPr>
          <p:cNvSpPr/>
          <p:nvPr/>
        </p:nvSpPr>
        <p:spPr>
          <a:xfrm>
            <a:off x="377072" y="5423556"/>
            <a:ext cx="11481848" cy="1274188"/>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rgbClr val="C00000"/>
                </a:solidFill>
              </a:rPr>
              <a:t>When we say something is well or poorly written, we’re often largely thinking of </a:t>
            </a:r>
            <a:r>
              <a:rPr lang="en-US" sz="2800" b="1" i="1" dirty="0">
                <a:solidFill>
                  <a:srgbClr val="C00000"/>
                </a:solidFill>
                <a:highlight>
                  <a:srgbClr val="FFFF00"/>
                </a:highlight>
              </a:rPr>
              <a:t>the grammatical patterns deployed</a:t>
            </a:r>
            <a:r>
              <a:rPr lang="en-US" sz="2800" dirty="0">
                <a:solidFill>
                  <a:srgbClr val="C00000"/>
                </a:solidFill>
              </a:rPr>
              <a:t>.</a:t>
            </a:r>
          </a:p>
        </p:txBody>
      </p:sp>
    </p:spTree>
    <p:extLst>
      <p:ext uri="{BB962C8B-B14F-4D97-AF65-F5344CB8AC3E}">
        <p14:creationId xmlns:p14="http://schemas.microsoft.com/office/powerpoint/2010/main" val="367607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8" name="Picture 2" descr="http://resources2.news.com.au/images/2010/06/26/1225884/677518-julia-gillard.gif"/>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8096645" y="160256"/>
            <a:ext cx="4019940" cy="53544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bwMode="auto">
          <a:xfrm>
            <a:off x="1640264" y="179110"/>
            <a:ext cx="6353665" cy="1102935"/>
          </a:xfrm>
          <a:prstGeom prst="wedgeRoundRectCallout">
            <a:avLst>
              <a:gd name="adj1" fmla="val 74768"/>
              <a:gd name="adj2" fmla="val 70652"/>
              <a:gd name="adj3" fmla="val 16667"/>
            </a:avLst>
          </a:prstGeom>
          <a:solidFill>
            <a:srgbClr val="FBFFC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800" dirty="0">
                <a:latin typeface="Verdana" pitchFamily="34" charset="0"/>
              </a:rPr>
              <a:t>I returned </a:t>
            </a:r>
            <a:r>
              <a:rPr lang="en-US" sz="2800" b="1" dirty="0">
                <a:latin typeface="Verdana" pitchFamily="34" charset="0"/>
              </a:rPr>
              <a:t>grammar</a:t>
            </a:r>
            <a:r>
              <a:rPr lang="en-US" sz="2800" dirty="0">
                <a:latin typeface="Verdana" pitchFamily="34" charset="0"/>
              </a:rPr>
              <a:t> to the Australian school curriculum.</a:t>
            </a:r>
            <a:endParaRPr lang="en-AU" sz="2800" dirty="0">
              <a:latin typeface="Verdana" pitchFamily="34" charset="0"/>
            </a:endParaRPr>
          </a:p>
        </p:txBody>
      </p:sp>
      <p:sp>
        <p:nvSpPr>
          <p:cNvPr id="9" name="Rectangle 8">
            <a:extLst>
              <a:ext uri="{FF2B5EF4-FFF2-40B4-BE49-F238E27FC236}">
                <a16:creationId xmlns:a16="http://schemas.microsoft.com/office/drawing/2014/main" id="{161BA4AA-E9A4-161F-D60A-893AE3165E5A}"/>
              </a:ext>
            </a:extLst>
          </p:cNvPr>
          <p:cNvSpPr/>
          <p:nvPr/>
        </p:nvSpPr>
        <p:spPr>
          <a:xfrm>
            <a:off x="179109" y="1470581"/>
            <a:ext cx="7917536" cy="5231878"/>
          </a:xfrm>
          <a:prstGeom prst="rect">
            <a:avLst/>
          </a:prstGeom>
          <a:solidFill>
            <a:srgbClr val="FCDB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1" hangingPunct="1">
              <a:buNone/>
            </a:pPr>
            <a:r>
              <a:rPr lang="en-US" sz="3600" b="1" dirty="0">
                <a:solidFill>
                  <a:schemeClr val="tx1"/>
                </a:solidFill>
              </a:rPr>
              <a:t>Grammar to make a classroom comeback in national English curriculum</a:t>
            </a:r>
            <a:r>
              <a:rPr lang="en-US" sz="3600" dirty="0">
                <a:solidFill>
                  <a:schemeClr val="tx1"/>
                </a:solidFill>
              </a:rPr>
              <a:t> </a:t>
            </a:r>
          </a:p>
          <a:p>
            <a:pPr marL="457200" lvl="1" indent="0" algn="ctr">
              <a:buNone/>
            </a:pPr>
            <a:r>
              <a:rPr lang="en-US" sz="2800" dirty="0">
                <a:solidFill>
                  <a:schemeClr val="tx1"/>
                </a:solidFill>
              </a:rPr>
              <a:t>Justine Ferrari, Education writer, </a:t>
            </a:r>
            <a:r>
              <a:rPr lang="en-US" sz="2800" i="1" dirty="0">
                <a:solidFill>
                  <a:schemeClr val="tx1"/>
                </a:solidFill>
              </a:rPr>
              <a:t>The Australian</a:t>
            </a:r>
            <a:r>
              <a:rPr lang="en-US" sz="2800" dirty="0">
                <a:solidFill>
                  <a:schemeClr val="tx1"/>
                </a:solidFill>
              </a:rPr>
              <a:t> 17 Oct 2008</a:t>
            </a:r>
            <a:endParaRPr lang="en-US" sz="2200" dirty="0">
              <a:solidFill>
                <a:schemeClr val="tx1"/>
              </a:solidFill>
            </a:endParaRPr>
          </a:p>
          <a:p>
            <a:pPr marL="0" indent="0" eaLnBrk="1" hangingPunct="1">
              <a:lnSpc>
                <a:spcPct val="150000"/>
              </a:lnSpc>
              <a:spcAft>
                <a:spcPts val="3000"/>
              </a:spcAft>
              <a:buNone/>
            </a:pPr>
            <a:r>
              <a:rPr lang="en-US" sz="2800" b="1" dirty="0">
                <a:solidFill>
                  <a:schemeClr val="tx1"/>
                </a:solidFill>
                <a:highlight>
                  <a:srgbClr val="00FFFF"/>
                </a:highlight>
              </a:rPr>
              <a:t>GRAMMAR</a:t>
            </a:r>
            <a:r>
              <a:rPr lang="en-US" sz="2800" dirty="0">
                <a:solidFill>
                  <a:schemeClr val="tx1"/>
                </a:solidFill>
              </a:rPr>
              <a:t> will return to the classroom under the national English curriculum, along with </a:t>
            </a:r>
            <a:r>
              <a:rPr lang="en-US" sz="2800" b="1" dirty="0">
                <a:solidFill>
                  <a:schemeClr val="tx1"/>
                </a:solidFill>
                <a:highlight>
                  <a:srgbClr val="00FF00"/>
                </a:highlight>
              </a:rPr>
              <a:t>punctuation</a:t>
            </a:r>
            <a:r>
              <a:rPr lang="en-US" sz="2800" dirty="0">
                <a:solidFill>
                  <a:schemeClr val="tx1"/>
                </a:solidFill>
              </a:rPr>
              <a:t>, </a:t>
            </a:r>
            <a:r>
              <a:rPr lang="en-US" sz="2800" b="1" dirty="0">
                <a:solidFill>
                  <a:schemeClr val="tx1"/>
                </a:solidFill>
                <a:highlight>
                  <a:srgbClr val="FF6699"/>
                </a:highlight>
              </a:rPr>
              <a:t>spelling</a:t>
            </a:r>
            <a:r>
              <a:rPr lang="en-US" sz="2800" dirty="0">
                <a:solidFill>
                  <a:schemeClr val="tx1"/>
                </a:solidFill>
              </a:rPr>
              <a:t>, pronunciation and phonics, for all students from the first years of school.</a:t>
            </a:r>
          </a:p>
        </p:txBody>
      </p:sp>
      <p:sp>
        <p:nvSpPr>
          <p:cNvPr id="2" name="Rectangle: Rounded Corners 1">
            <a:extLst>
              <a:ext uri="{FF2B5EF4-FFF2-40B4-BE49-F238E27FC236}">
                <a16:creationId xmlns:a16="http://schemas.microsoft.com/office/drawing/2014/main" id="{806D944B-4B68-144B-FAF8-D9BC252B1E64}"/>
              </a:ext>
            </a:extLst>
          </p:cNvPr>
          <p:cNvSpPr/>
          <p:nvPr/>
        </p:nvSpPr>
        <p:spPr>
          <a:xfrm>
            <a:off x="6353666" y="5887038"/>
            <a:ext cx="5448693" cy="937967"/>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C00000"/>
                </a:solidFill>
              </a:rPr>
              <a:t>This, of course, implies that they left at some stage.</a:t>
            </a:r>
            <a:endParaRPr lang="en-AU" sz="3200" dirty="0"/>
          </a:p>
        </p:txBody>
      </p:sp>
      <p:sp>
        <p:nvSpPr>
          <p:cNvPr id="3" name="Arrow: Down 2">
            <a:extLst>
              <a:ext uri="{FF2B5EF4-FFF2-40B4-BE49-F238E27FC236}">
                <a16:creationId xmlns:a16="http://schemas.microsoft.com/office/drawing/2014/main" id="{C5E6C1D4-5AE9-4A04-3CB1-6043BF84B6C9}"/>
              </a:ext>
            </a:extLst>
          </p:cNvPr>
          <p:cNvSpPr/>
          <p:nvPr/>
        </p:nvSpPr>
        <p:spPr>
          <a:xfrm>
            <a:off x="2493879" y="3429000"/>
            <a:ext cx="395926" cy="558538"/>
          </a:xfrm>
          <a:prstGeom prst="downArrow">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 name="Straight Connector 4">
            <a:extLst>
              <a:ext uri="{FF2B5EF4-FFF2-40B4-BE49-F238E27FC236}">
                <a16:creationId xmlns:a16="http://schemas.microsoft.com/office/drawing/2014/main" id="{5810FB50-F9BC-5220-CD87-E16A996E6BDD}"/>
              </a:ext>
            </a:extLst>
          </p:cNvPr>
          <p:cNvCxnSpPr/>
          <p:nvPr/>
        </p:nvCxnSpPr>
        <p:spPr>
          <a:xfrm>
            <a:off x="2064470" y="4411744"/>
            <a:ext cx="147058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02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10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A9B168-DBA9-D9BA-603B-3B295C92D759}"/>
              </a:ext>
            </a:extLst>
          </p:cNvPr>
          <p:cNvPicPr>
            <a:picLocks noChangeAspect="1"/>
          </p:cNvPicPr>
          <p:nvPr/>
        </p:nvPicPr>
        <p:blipFill>
          <a:blip r:embed="rId2"/>
          <a:stretch>
            <a:fillRect/>
          </a:stretch>
        </p:blipFill>
        <p:spPr>
          <a:xfrm>
            <a:off x="8559538" y="820132"/>
            <a:ext cx="3488506" cy="5354077"/>
          </a:xfrm>
          <a:prstGeom prst="rect">
            <a:avLst/>
          </a:prstGeom>
          <a:ln>
            <a:solidFill>
              <a:schemeClr val="tx1"/>
            </a:solidFill>
          </a:ln>
        </p:spPr>
      </p:pic>
      <p:sp>
        <p:nvSpPr>
          <p:cNvPr id="2" name="Title 1">
            <a:extLst>
              <a:ext uri="{FF2B5EF4-FFF2-40B4-BE49-F238E27FC236}">
                <a16:creationId xmlns:a16="http://schemas.microsoft.com/office/drawing/2014/main" id="{F83D4C74-CEB8-85C9-BF63-4029DC7232B7}"/>
              </a:ext>
            </a:extLst>
          </p:cNvPr>
          <p:cNvSpPr>
            <a:spLocks noGrp="1"/>
          </p:cNvSpPr>
          <p:nvPr>
            <p:ph type="title"/>
          </p:nvPr>
        </p:nvSpPr>
        <p:spPr>
          <a:xfrm>
            <a:off x="160256" y="98982"/>
            <a:ext cx="8568965" cy="994527"/>
          </a:xfrm>
          <a:solidFill>
            <a:schemeClr val="accent4">
              <a:lumMod val="40000"/>
              <a:lumOff val="60000"/>
            </a:schemeClr>
          </a:solidFill>
        </p:spPr>
        <p:txBody>
          <a:bodyPr>
            <a:normAutofit/>
          </a:bodyPr>
          <a:lstStyle/>
          <a:p>
            <a:pPr algn="ctr"/>
            <a:r>
              <a:rPr lang="en-AU" b="1" dirty="0">
                <a:latin typeface="Calibri" panose="020F0502020204030204" pitchFamily="34" charset="0"/>
                <a:cs typeface="Calibri" panose="020F0502020204030204" pitchFamily="34" charset="0"/>
              </a:rPr>
              <a:t>The former PM’s notion of grammar</a:t>
            </a:r>
          </a:p>
        </p:txBody>
      </p:sp>
      <p:sp>
        <p:nvSpPr>
          <p:cNvPr id="3" name="Content Placeholder 2">
            <a:extLst>
              <a:ext uri="{FF2B5EF4-FFF2-40B4-BE49-F238E27FC236}">
                <a16:creationId xmlns:a16="http://schemas.microsoft.com/office/drawing/2014/main" id="{F497F3FE-F25A-32AC-B43F-D439805A485D}"/>
              </a:ext>
            </a:extLst>
          </p:cNvPr>
          <p:cNvSpPr>
            <a:spLocks noGrp="1"/>
          </p:cNvSpPr>
          <p:nvPr>
            <p:ph sz="half" idx="1"/>
          </p:nvPr>
        </p:nvSpPr>
        <p:spPr>
          <a:xfrm>
            <a:off x="160256" y="1197205"/>
            <a:ext cx="8399282" cy="5561814"/>
          </a:xfrm>
        </p:spPr>
        <p:txBody>
          <a:bodyPr>
            <a:normAutofit/>
          </a:bodyPr>
          <a:lstStyle/>
          <a:p>
            <a:pPr marL="0" indent="0">
              <a:lnSpc>
                <a:spcPct val="150000"/>
              </a:lnSpc>
              <a:spcBef>
                <a:spcPts val="0"/>
              </a:spcBef>
              <a:spcAft>
                <a:spcPts val="600"/>
              </a:spcAft>
              <a:buNone/>
            </a:pPr>
            <a:r>
              <a:rPr lang="en-AU" dirty="0"/>
              <a:t>“My publicly stated desire was to see </a:t>
            </a:r>
            <a:r>
              <a:rPr lang="en-AU" u="sng" dirty="0"/>
              <a:t>a rigorous curriculum and expressly for </a:t>
            </a:r>
            <a:r>
              <a:rPr lang="en-AU" u="sng" dirty="0">
                <a:highlight>
                  <a:srgbClr val="FFFF00"/>
                </a:highlight>
              </a:rPr>
              <a:t>grammar</a:t>
            </a:r>
            <a:r>
              <a:rPr lang="en-AU" u="sng" dirty="0"/>
              <a:t> to be included</a:t>
            </a:r>
            <a:r>
              <a:rPr lang="en-AU" dirty="0"/>
              <a:t>. </a:t>
            </a:r>
          </a:p>
          <a:p>
            <a:pPr marL="0" indent="0">
              <a:lnSpc>
                <a:spcPct val="150000"/>
              </a:lnSpc>
              <a:spcBef>
                <a:spcPts val="0"/>
              </a:spcBef>
              <a:buNone/>
            </a:pPr>
            <a:r>
              <a:rPr lang="en-AU" dirty="0"/>
              <a:t>When I was working as a lawyer at Slater &amp; Gordon, I was constantly amazed by the </a:t>
            </a:r>
            <a:r>
              <a:rPr lang="en-AU" dirty="0">
                <a:highlight>
                  <a:srgbClr val="FCDBD4"/>
                </a:highlight>
              </a:rPr>
              <a:t>basic errors</a:t>
            </a:r>
            <a:r>
              <a:rPr lang="en-AU" dirty="0"/>
              <a:t> in the correspondence that was presented for my signature by young solicitors, paralegals and articled clerks. Often I drew a cat with a hat at the bottom of a letter to indicate </a:t>
            </a:r>
            <a:r>
              <a:rPr lang="en-AU" dirty="0">
                <a:highlight>
                  <a:srgbClr val="00FFFF"/>
                </a:highlight>
              </a:rPr>
              <a:t>an apostrophe was in the wrong place</a:t>
            </a:r>
            <a:r>
              <a:rPr lang="en-AU" dirty="0"/>
              <a:t>;” </a:t>
            </a:r>
          </a:p>
        </p:txBody>
      </p:sp>
      <p:sp>
        <p:nvSpPr>
          <p:cNvPr id="5" name="Rectangle 4">
            <a:extLst>
              <a:ext uri="{FF2B5EF4-FFF2-40B4-BE49-F238E27FC236}">
                <a16:creationId xmlns:a16="http://schemas.microsoft.com/office/drawing/2014/main" id="{E7C45024-0976-1262-FFB9-7712CEDEB8CB}"/>
              </a:ext>
            </a:extLst>
          </p:cNvPr>
          <p:cNvSpPr/>
          <p:nvPr/>
        </p:nvSpPr>
        <p:spPr>
          <a:xfrm>
            <a:off x="9137617" y="6249973"/>
            <a:ext cx="2332347" cy="50904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t>Page 248</a:t>
            </a:r>
          </a:p>
        </p:txBody>
      </p:sp>
    </p:spTree>
    <p:extLst>
      <p:ext uri="{BB962C8B-B14F-4D97-AF65-F5344CB8AC3E}">
        <p14:creationId xmlns:p14="http://schemas.microsoft.com/office/powerpoint/2010/main" val="315211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562"/>
          <a:stretch/>
        </p:blipFill>
        <p:spPr bwMode="auto">
          <a:xfrm>
            <a:off x="223897" y="41176"/>
            <a:ext cx="11744205" cy="681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peech Bubble: Rectangle with Corners Rounded 1">
            <a:extLst>
              <a:ext uri="{FF2B5EF4-FFF2-40B4-BE49-F238E27FC236}">
                <a16:creationId xmlns:a16="http://schemas.microsoft.com/office/drawing/2014/main" id="{033A7704-445A-9AB8-D1DC-94D816565722}"/>
              </a:ext>
            </a:extLst>
          </p:cNvPr>
          <p:cNvSpPr/>
          <p:nvPr/>
        </p:nvSpPr>
        <p:spPr>
          <a:xfrm>
            <a:off x="622169" y="4458878"/>
            <a:ext cx="5835193" cy="2033834"/>
          </a:xfrm>
          <a:prstGeom prst="wedgeRoundRectCallout">
            <a:avLst>
              <a:gd name="adj1" fmla="val -18247"/>
              <a:gd name="adj2" fmla="val -163599"/>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800" b="1" i="1" dirty="0">
                <a:solidFill>
                  <a:srgbClr val="FF0000"/>
                </a:solidFill>
              </a:rPr>
              <a:t>And now this preliminary question</a:t>
            </a:r>
          </a:p>
        </p:txBody>
      </p:sp>
    </p:spTree>
    <p:extLst>
      <p:ext uri="{BB962C8B-B14F-4D97-AF65-F5344CB8AC3E}">
        <p14:creationId xmlns:p14="http://schemas.microsoft.com/office/powerpoint/2010/main" val="805888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 y="15884"/>
            <a:ext cx="9246102" cy="684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9458909" y="4417111"/>
            <a:ext cx="2520280" cy="232305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 neat rhyme but not </a:t>
            </a:r>
            <a:r>
              <a:rPr lang="en-US" sz="3200" u="sng" dirty="0">
                <a:solidFill>
                  <a:srgbClr val="FF0000"/>
                </a:solidFill>
              </a:rPr>
              <a:t>just</a:t>
            </a:r>
            <a:r>
              <a:rPr lang="en-US" sz="3200" dirty="0">
                <a:solidFill>
                  <a:srgbClr val="FF0000"/>
                </a:solidFill>
              </a:rPr>
              <a:t> at the ends of </a:t>
            </a:r>
            <a:r>
              <a:rPr lang="en-US" sz="3200" b="1" u="sng" dirty="0">
                <a:solidFill>
                  <a:srgbClr val="FF0000"/>
                </a:solidFill>
              </a:rPr>
              <a:t>clauses</a:t>
            </a:r>
            <a:endParaRPr lang="en-AU" sz="3200" b="1" u="sng" dirty="0">
              <a:solidFill>
                <a:srgbClr val="FF0000"/>
              </a:solidFill>
            </a:endParaRPr>
          </a:p>
        </p:txBody>
      </p:sp>
      <p:cxnSp>
        <p:nvCxnSpPr>
          <p:cNvPr id="10" name="Straight Arrow Connector 9"/>
          <p:cNvCxnSpPr>
            <a:cxnSpLocks/>
          </p:cNvCxnSpPr>
          <p:nvPr/>
        </p:nvCxnSpPr>
        <p:spPr>
          <a:xfrm flipH="1">
            <a:off x="8323868" y="5597492"/>
            <a:ext cx="1135041" cy="52993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8F00314A-502D-4CC3-902A-BFFD9404CF79}"/>
              </a:ext>
            </a:extLst>
          </p:cNvPr>
          <p:cNvSpPr/>
          <p:nvPr/>
        </p:nvSpPr>
        <p:spPr>
          <a:xfrm>
            <a:off x="8613820" y="320513"/>
            <a:ext cx="3365369" cy="363874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AU" sz="3200" b="1" dirty="0"/>
              <a:t>Punctuation</a:t>
            </a:r>
            <a:r>
              <a:rPr lang="en-AU" sz="3200" dirty="0"/>
              <a:t> and </a:t>
            </a:r>
            <a:r>
              <a:rPr lang="en-AU" sz="3200" b="1" dirty="0"/>
              <a:t>grammar</a:t>
            </a:r>
            <a:r>
              <a:rPr lang="en-AU" sz="3200" dirty="0"/>
              <a:t> should work in harmony.</a:t>
            </a:r>
          </a:p>
          <a:p>
            <a:pPr algn="ctr">
              <a:spcAft>
                <a:spcPts val="1200"/>
              </a:spcAft>
            </a:pPr>
            <a:r>
              <a:rPr lang="en-AU" sz="3200" dirty="0"/>
              <a:t>But they’re not the same thing.</a:t>
            </a:r>
          </a:p>
        </p:txBody>
      </p:sp>
    </p:spTree>
    <p:extLst>
      <p:ext uri="{BB962C8B-B14F-4D97-AF65-F5344CB8AC3E}">
        <p14:creationId xmlns:p14="http://schemas.microsoft.com/office/powerpoint/2010/main" val="97948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250"/>
                            </p:stCondLst>
                            <p:childTnLst>
                              <p:par>
                                <p:cTn id="8" presetID="1" presetClass="entr" presetSubtype="0" fill="hold" grpId="0" nodeType="afterEffect">
                                  <p:stCondLst>
                                    <p:cond delay="125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135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Content Placeholder 5"/>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429" t="14939" b="20364"/>
          <a:stretch/>
        </p:blipFill>
        <p:spPr>
          <a:xfrm>
            <a:off x="254524" y="104850"/>
            <a:ext cx="11708090" cy="6636231"/>
          </a:xfrm>
          <a:ln>
            <a:solidFill>
              <a:srgbClr val="FF0000"/>
            </a:solidFill>
          </a:ln>
        </p:spPr>
      </p:pic>
      <p:sp>
        <p:nvSpPr>
          <p:cNvPr id="2" name="Speech Bubble: Oval 1">
            <a:extLst>
              <a:ext uri="{FF2B5EF4-FFF2-40B4-BE49-F238E27FC236}">
                <a16:creationId xmlns:a16="http://schemas.microsoft.com/office/drawing/2014/main" id="{FCD68617-2C48-3219-FD3A-3C784D12398F}"/>
              </a:ext>
            </a:extLst>
          </p:cNvPr>
          <p:cNvSpPr/>
          <p:nvPr/>
        </p:nvSpPr>
        <p:spPr>
          <a:xfrm>
            <a:off x="7022968" y="4705011"/>
            <a:ext cx="5169031" cy="1960775"/>
          </a:xfrm>
          <a:prstGeom prst="wedgeEllipseCallout">
            <a:avLst>
              <a:gd name="adj1" fmla="val -112764"/>
              <a:gd name="adj2" fmla="val -55288"/>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t>We’ll now consider the 1</a:t>
            </a:r>
            <a:r>
              <a:rPr lang="en-AU" sz="3200" baseline="30000" dirty="0"/>
              <a:t>st</a:t>
            </a:r>
            <a:r>
              <a:rPr lang="en-AU" sz="3200" dirty="0"/>
              <a:t> 2 paragraphs.</a:t>
            </a:r>
          </a:p>
        </p:txBody>
      </p:sp>
      <p:sp>
        <p:nvSpPr>
          <p:cNvPr id="5" name="Rounded Rectangle 8">
            <a:extLst>
              <a:ext uri="{FF2B5EF4-FFF2-40B4-BE49-F238E27FC236}">
                <a16:creationId xmlns:a16="http://schemas.microsoft.com/office/drawing/2014/main" id="{CF04CC4E-29C0-D453-5F91-9A11697FCC9B}"/>
              </a:ext>
            </a:extLst>
          </p:cNvPr>
          <p:cNvSpPr>
            <a:spLocks noChangeArrowheads="1"/>
          </p:cNvSpPr>
          <p:nvPr/>
        </p:nvSpPr>
        <p:spPr bwMode="auto">
          <a:xfrm>
            <a:off x="0" y="2573518"/>
            <a:ext cx="4270341" cy="3337088"/>
          </a:xfrm>
          <a:prstGeom prst="roundRect">
            <a:avLst>
              <a:gd name="adj" fmla="val 16667"/>
            </a:avLst>
          </a:prstGeom>
          <a:noFill/>
          <a:ln w="571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spTree>
    <p:extLst>
      <p:ext uri="{BB962C8B-B14F-4D97-AF65-F5344CB8AC3E}">
        <p14:creationId xmlns:p14="http://schemas.microsoft.com/office/powerpoint/2010/main" val="2077004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0B59-F590-4098-878F-40D237209C30}"/>
              </a:ext>
            </a:extLst>
          </p:cNvPr>
          <p:cNvSpPr>
            <a:spLocks noGrp="1"/>
          </p:cNvSpPr>
          <p:nvPr>
            <p:ph type="title"/>
          </p:nvPr>
        </p:nvSpPr>
        <p:spPr>
          <a:xfrm>
            <a:off x="838200" y="214297"/>
            <a:ext cx="10515600" cy="860360"/>
          </a:xfrm>
          <a:solidFill>
            <a:schemeClr val="accent4">
              <a:lumMod val="40000"/>
              <a:lumOff val="60000"/>
            </a:schemeClr>
          </a:solidFill>
        </p:spPr>
        <p:txBody>
          <a:bodyPr/>
          <a:lstStyle/>
          <a:p>
            <a:pPr algn="ctr"/>
            <a:r>
              <a:rPr lang="en-AU" b="1" dirty="0">
                <a:latin typeface="Calibri" panose="020F0502020204030204" pitchFamily="34" charset="0"/>
                <a:cs typeface="Calibri" panose="020F0502020204030204" pitchFamily="34" charset="0"/>
              </a:rPr>
              <a:t>The first two paragraphs</a:t>
            </a:r>
          </a:p>
        </p:txBody>
      </p:sp>
      <p:sp>
        <p:nvSpPr>
          <p:cNvPr id="3" name="Content Placeholder 2">
            <a:extLst>
              <a:ext uri="{FF2B5EF4-FFF2-40B4-BE49-F238E27FC236}">
                <a16:creationId xmlns:a16="http://schemas.microsoft.com/office/drawing/2014/main" id="{903A0C68-BE4A-4E44-BCD0-FBE27085DA5E}"/>
              </a:ext>
            </a:extLst>
          </p:cNvPr>
          <p:cNvSpPr>
            <a:spLocks noGrp="1"/>
          </p:cNvSpPr>
          <p:nvPr>
            <p:ph idx="1"/>
          </p:nvPr>
        </p:nvSpPr>
        <p:spPr>
          <a:xfrm>
            <a:off x="226243" y="1159497"/>
            <a:ext cx="11783505" cy="5580669"/>
          </a:xfrm>
        </p:spPr>
        <p:txBody>
          <a:bodyPr>
            <a:normAutofit fontScale="92500"/>
          </a:bodyPr>
          <a:lstStyle/>
          <a:p>
            <a:pPr marL="0" indent="0">
              <a:lnSpc>
                <a:spcPct val="150000"/>
              </a:lnSpc>
              <a:spcBef>
                <a:spcPts val="0"/>
              </a:spcBef>
              <a:spcAft>
                <a:spcPts val="4800"/>
              </a:spcAft>
              <a:buNone/>
            </a:pPr>
            <a:r>
              <a:rPr lang="en-AU" sz="3200" i="1" dirty="0">
                <a:highlight>
                  <a:srgbClr val="C0C0C0"/>
                </a:highlight>
              </a:rPr>
              <a:t>With My Body</a:t>
            </a:r>
            <a:r>
              <a:rPr lang="en-AU" sz="3200" i="1" dirty="0"/>
              <a:t> </a:t>
            </a:r>
            <a:r>
              <a:rPr lang="en-AU" sz="3200" dirty="0"/>
              <a:t>is touted as “the long-awaited follow-up” to </a:t>
            </a:r>
            <a:r>
              <a:rPr lang="en-AU" sz="3200" i="1" dirty="0">
                <a:highlight>
                  <a:srgbClr val="FFFF00"/>
                </a:highlight>
              </a:rPr>
              <a:t>The Bride Stripped Bare</a:t>
            </a:r>
            <a:r>
              <a:rPr lang="en-AU" sz="3200" dirty="0"/>
              <a:t>, Nikki Gemmell’s controversial bestseller about the secret sex life of a frustrated housewife. Her previous novel, </a:t>
            </a:r>
            <a:r>
              <a:rPr lang="en-AU" sz="3200" i="1" dirty="0">
                <a:highlight>
                  <a:srgbClr val="FCDBD4"/>
                </a:highlight>
              </a:rPr>
              <a:t>The Book of Rapture</a:t>
            </a:r>
            <a:r>
              <a:rPr lang="en-AU" sz="3200" dirty="0"/>
              <a:t> (2009), was also packaged as both follow-up and companion to </a:t>
            </a:r>
            <a:r>
              <a:rPr lang="en-AU" sz="3200" i="1" dirty="0">
                <a:highlight>
                  <a:srgbClr val="FFFF00"/>
                </a:highlight>
              </a:rPr>
              <a:t>Bride</a:t>
            </a:r>
            <a:r>
              <a:rPr lang="en-AU" sz="3200" dirty="0"/>
              <a:t>.</a:t>
            </a:r>
          </a:p>
          <a:p>
            <a:pPr marL="0" indent="0">
              <a:lnSpc>
                <a:spcPct val="150000"/>
              </a:lnSpc>
              <a:spcBef>
                <a:spcPts val="0"/>
              </a:spcBef>
              <a:buNone/>
            </a:pPr>
            <a:r>
              <a:rPr lang="en-AU" sz="3200" dirty="0"/>
              <a:t>But while </a:t>
            </a:r>
            <a:r>
              <a:rPr lang="en-AU" sz="3200" i="1" dirty="0">
                <a:highlight>
                  <a:srgbClr val="FCDBD4"/>
                </a:highlight>
              </a:rPr>
              <a:t>Rapture</a:t>
            </a:r>
            <a:r>
              <a:rPr lang="en-AU" sz="3200" dirty="0"/>
              <a:t> shared stylistic similarities, it was a very different book, veering away from </a:t>
            </a:r>
            <a:r>
              <a:rPr lang="en-AU" sz="3200" i="1" dirty="0">
                <a:highlight>
                  <a:srgbClr val="FFFF00"/>
                </a:highlight>
              </a:rPr>
              <a:t>Bride’s</a:t>
            </a:r>
            <a:r>
              <a:rPr lang="en-AU" sz="3200" dirty="0"/>
              <a:t> contemporary domestic realism (interspersed with fantasy) and its central subject of sex and self-discovery.</a:t>
            </a:r>
          </a:p>
        </p:txBody>
      </p:sp>
      <p:sp>
        <p:nvSpPr>
          <p:cNvPr id="4" name="Rectangle: Rounded Corners 3">
            <a:extLst>
              <a:ext uri="{FF2B5EF4-FFF2-40B4-BE49-F238E27FC236}">
                <a16:creationId xmlns:a16="http://schemas.microsoft.com/office/drawing/2014/main" id="{4E8D7218-4A56-42D3-9AB5-E9F3FE051EED}"/>
              </a:ext>
            </a:extLst>
          </p:cNvPr>
          <p:cNvSpPr/>
          <p:nvPr/>
        </p:nvSpPr>
        <p:spPr>
          <a:xfrm>
            <a:off x="122548" y="4656840"/>
            <a:ext cx="810706" cy="54675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Rounded Corners 4">
            <a:extLst>
              <a:ext uri="{FF2B5EF4-FFF2-40B4-BE49-F238E27FC236}">
                <a16:creationId xmlns:a16="http://schemas.microsoft.com/office/drawing/2014/main" id="{96C7803A-26E5-41BA-A651-6157B5464080}"/>
              </a:ext>
            </a:extLst>
          </p:cNvPr>
          <p:cNvSpPr/>
          <p:nvPr/>
        </p:nvSpPr>
        <p:spPr>
          <a:xfrm>
            <a:off x="1216058" y="3982826"/>
            <a:ext cx="8851769" cy="55618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i="1" dirty="0"/>
              <a:t>Is this allowed? – beginning a sentence with a </a:t>
            </a:r>
            <a:r>
              <a:rPr lang="en-AU" sz="2800" b="1" i="1" dirty="0"/>
              <a:t>conjunction</a:t>
            </a:r>
          </a:p>
        </p:txBody>
      </p:sp>
      <p:cxnSp>
        <p:nvCxnSpPr>
          <p:cNvPr id="7" name="Straight Arrow Connector 6">
            <a:extLst>
              <a:ext uri="{FF2B5EF4-FFF2-40B4-BE49-F238E27FC236}">
                <a16:creationId xmlns:a16="http://schemas.microsoft.com/office/drawing/2014/main" id="{83B74A83-B79B-4520-948B-52F66FCDD4F7}"/>
              </a:ext>
            </a:extLst>
          </p:cNvPr>
          <p:cNvCxnSpPr>
            <a:cxnSpLocks/>
          </p:cNvCxnSpPr>
          <p:nvPr/>
        </p:nvCxnSpPr>
        <p:spPr>
          <a:xfrm flipH="1">
            <a:off x="933254" y="4440025"/>
            <a:ext cx="386499" cy="21681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6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2B1D1-49E9-4D2A-81F5-D4AF5F040806}"/>
              </a:ext>
            </a:extLst>
          </p:cNvPr>
          <p:cNvSpPr>
            <a:spLocks noGrp="1"/>
          </p:cNvSpPr>
          <p:nvPr>
            <p:ph type="title"/>
          </p:nvPr>
        </p:nvSpPr>
        <p:spPr>
          <a:xfrm>
            <a:off x="838200" y="160257"/>
            <a:ext cx="10515600" cy="1140640"/>
          </a:xfrm>
          <a:solidFill>
            <a:schemeClr val="accent4">
              <a:lumMod val="40000"/>
              <a:lumOff val="60000"/>
            </a:schemeClr>
          </a:solidFill>
        </p:spPr>
        <p:txBody>
          <a:bodyPr/>
          <a:lstStyle/>
          <a:p>
            <a:pPr algn="ctr"/>
            <a:r>
              <a:rPr lang="en-AU" b="1" dirty="0">
                <a:latin typeface="Calibri" panose="020F0502020204030204" pitchFamily="34" charset="0"/>
                <a:cs typeface="Calibri" panose="020F0502020204030204" pitchFamily="34" charset="0"/>
              </a:rPr>
              <a:t>Grammar</a:t>
            </a:r>
          </a:p>
        </p:txBody>
      </p:sp>
      <p:sp>
        <p:nvSpPr>
          <p:cNvPr id="5" name="Oval 4">
            <a:extLst>
              <a:ext uri="{FF2B5EF4-FFF2-40B4-BE49-F238E27FC236}">
                <a16:creationId xmlns:a16="http://schemas.microsoft.com/office/drawing/2014/main" id="{DEEDA8F1-E511-409F-8467-5FFF1ACA1B0C}"/>
              </a:ext>
            </a:extLst>
          </p:cNvPr>
          <p:cNvSpPr/>
          <p:nvPr/>
        </p:nvSpPr>
        <p:spPr>
          <a:xfrm>
            <a:off x="838201" y="1475295"/>
            <a:ext cx="3903482" cy="1480008"/>
          </a:xfrm>
          <a:prstGeom prst="ellipse">
            <a:avLst/>
          </a:prstGeom>
          <a:solidFill>
            <a:srgbClr val="66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u="sng" dirty="0">
                <a:solidFill>
                  <a:schemeClr val="tx1"/>
                </a:solidFill>
              </a:rPr>
              <a:t>de</a:t>
            </a:r>
            <a:r>
              <a:rPr lang="en-AU" sz="4000" dirty="0">
                <a:solidFill>
                  <a:schemeClr val="tx1"/>
                </a:solidFill>
              </a:rPr>
              <a:t>scription</a:t>
            </a:r>
            <a:endParaRPr lang="en-AU" dirty="0">
              <a:solidFill>
                <a:schemeClr val="tx1"/>
              </a:solidFill>
            </a:endParaRPr>
          </a:p>
        </p:txBody>
      </p:sp>
      <p:sp>
        <p:nvSpPr>
          <p:cNvPr id="9" name="Oval 8">
            <a:extLst>
              <a:ext uri="{FF2B5EF4-FFF2-40B4-BE49-F238E27FC236}">
                <a16:creationId xmlns:a16="http://schemas.microsoft.com/office/drawing/2014/main" id="{E18D59A6-A4F9-43C3-8A04-0997A2F1747B}"/>
              </a:ext>
            </a:extLst>
          </p:cNvPr>
          <p:cNvSpPr/>
          <p:nvPr/>
        </p:nvSpPr>
        <p:spPr>
          <a:xfrm>
            <a:off x="7241355" y="1475295"/>
            <a:ext cx="3903482" cy="1480008"/>
          </a:xfrm>
          <a:prstGeom prst="ellipse">
            <a:avLst/>
          </a:prstGeom>
          <a:solidFill>
            <a:srgbClr val="FCDB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000" u="sng" dirty="0">
                <a:solidFill>
                  <a:schemeClr val="tx1"/>
                </a:solidFill>
              </a:rPr>
              <a:t>pre</a:t>
            </a:r>
            <a:r>
              <a:rPr lang="en-AU" sz="4000" dirty="0">
                <a:solidFill>
                  <a:schemeClr val="tx1"/>
                </a:solidFill>
              </a:rPr>
              <a:t>scription</a:t>
            </a:r>
            <a:endParaRPr lang="en-AU" dirty="0">
              <a:solidFill>
                <a:schemeClr val="tx1"/>
              </a:solidFill>
            </a:endParaRPr>
          </a:p>
        </p:txBody>
      </p:sp>
      <p:sp>
        <p:nvSpPr>
          <p:cNvPr id="3" name="Arrow: Right 2">
            <a:extLst>
              <a:ext uri="{FF2B5EF4-FFF2-40B4-BE49-F238E27FC236}">
                <a16:creationId xmlns:a16="http://schemas.microsoft.com/office/drawing/2014/main" id="{641E3A2C-DF20-4DFD-88B0-3C7692310134}"/>
              </a:ext>
            </a:extLst>
          </p:cNvPr>
          <p:cNvSpPr/>
          <p:nvPr/>
        </p:nvSpPr>
        <p:spPr>
          <a:xfrm>
            <a:off x="5043339" y="1857080"/>
            <a:ext cx="2007909" cy="716437"/>
          </a:xfrm>
          <a:prstGeom prst="rightArrow">
            <a:avLst/>
          </a:prstGeom>
          <a:solidFill>
            <a:srgbClr val="252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Rounded Corners 3">
            <a:extLst>
              <a:ext uri="{FF2B5EF4-FFF2-40B4-BE49-F238E27FC236}">
                <a16:creationId xmlns:a16="http://schemas.microsoft.com/office/drawing/2014/main" id="{6B470F5D-A9BD-4559-B65C-33F8DD70E284}"/>
              </a:ext>
            </a:extLst>
          </p:cNvPr>
          <p:cNvSpPr/>
          <p:nvPr/>
        </p:nvSpPr>
        <p:spPr>
          <a:xfrm>
            <a:off x="348006" y="3429000"/>
            <a:ext cx="3205114" cy="2677213"/>
          </a:xfrm>
          <a:prstGeom prst="roundRect">
            <a:avLst/>
          </a:prstGeom>
          <a:solidFill>
            <a:srgbClr val="66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i="1" dirty="0">
                <a:solidFill>
                  <a:schemeClr val="tx1"/>
                </a:solidFill>
              </a:rPr>
              <a:t>How the language </a:t>
            </a:r>
            <a:r>
              <a:rPr lang="en-AU" sz="3600" i="1" u="sng" dirty="0">
                <a:solidFill>
                  <a:schemeClr val="tx1"/>
                </a:solidFill>
              </a:rPr>
              <a:t>does</a:t>
            </a:r>
            <a:r>
              <a:rPr lang="en-AU" sz="3600" i="1" dirty="0">
                <a:solidFill>
                  <a:schemeClr val="tx1"/>
                </a:solidFill>
              </a:rPr>
              <a:t> work</a:t>
            </a:r>
          </a:p>
        </p:txBody>
      </p:sp>
      <p:sp>
        <p:nvSpPr>
          <p:cNvPr id="10" name="Rectangle: Rounded Corners 9">
            <a:extLst>
              <a:ext uri="{FF2B5EF4-FFF2-40B4-BE49-F238E27FC236}">
                <a16:creationId xmlns:a16="http://schemas.microsoft.com/office/drawing/2014/main" id="{B8CF133D-A0D9-4170-8F60-46CCABC3EA5B}"/>
              </a:ext>
            </a:extLst>
          </p:cNvPr>
          <p:cNvSpPr/>
          <p:nvPr/>
        </p:nvSpPr>
        <p:spPr>
          <a:xfrm>
            <a:off x="8638880" y="3429000"/>
            <a:ext cx="3205114" cy="2677213"/>
          </a:xfrm>
          <a:prstGeom prst="roundRect">
            <a:avLst/>
          </a:prstGeom>
          <a:solidFill>
            <a:srgbClr val="FCDBD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i="1" dirty="0">
                <a:solidFill>
                  <a:schemeClr val="tx1"/>
                </a:solidFill>
              </a:rPr>
              <a:t>How the language </a:t>
            </a:r>
            <a:r>
              <a:rPr lang="en-AU" sz="3600" i="1" u="sng" dirty="0">
                <a:solidFill>
                  <a:schemeClr val="tx1"/>
                </a:solidFill>
              </a:rPr>
              <a:t>should</a:t>
            </a:r>
            <a:r>
              <a:rPr lang="en-AU" sz="3600" i="1" dirty="0">
                <a:solidFill>
                  <a:schemeClr val="tx1"/>
                </a:solidFill>
              </a:rPr>
              <a:t> be used</a:t>
            </a:r>
          </a:p>
        </p:txBody>
      </p:sp>
      <p:sp>
        <p:nvSpPr>
          <p:cNvPr id="7" name="Cloud 6">
            <a:extLst>
              <a:ext uri="{FF2B5EF4-FFF2-40B4-BE49-F238E27FC236}">
                <a16:creationId xmlns:a16="http://schemas.microsoft.com/office/drawing/2014/main" id="{32F40E78-FD58-4F11-9DA8-53F2359B6304}"/>
              </a:ext>
            </a:extLst>
          </p:cNvPr>
          <p:cNvSpPr/>
          <p:nvPr/>
        </p:nvSpPr>
        <p:spPr>
          <a:xfrm>
            <a:off x="3805287" y="3280528"/>
            <a:ext cx="4581425" cy="3271101"/>
          </a:xfrm>
          <a:prstGeom prst="clou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t>So-called “rules” are really  generalisations</a:t>
            </a:r>
          </a:p>
        </p:txBody>
      </p:sp>
    </p:spTree>
    <p:extLst>
      <p:ext uri="{BB962C8B-B14F-4D97-AF65-F5344CB8AC3E}">
        <p14:creationId xmlns:p14="http://schemas.microsoft.com/office/powerpoint/2010/main" val="27787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100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0"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39A0-98E3-4F10-8068-363E413A83EA}"/>
              </a:ext>
            </a:extLst>
          </p:cNvPr>
          <p:cNvSpPr>
            <a:spLocks noGrp="1"/>
          </p:cNvSpPr>
          <p:nvPr>
            <p:ph type="title"/>
          </p:nvPr>
        </p:nvSpPr>
        <p:spPr>
          <a:xfrm>
            <a:off x="727969" y="188640"/>
            <a:ext cx="9482831" cy="864096"/>
          </a:xfrm>
          <a:solidFill>
            <a:schemeClr val="accent4">
              <a:lumMod val="40000"/>
              <a:lumOff val="60000"/>
            </a:schemeClr>
          </a:solidFill>
        </p:spPr>
        <p:txBody>
          <a:bodyPr/>
          <a:lstStyle/>
          <a:p>
            <a:pPr algn="ctr"/>
            <a:r>
              <a:rPr lang="en-AU" b="1" dirty="0">
                <a:latin typeface="Calibri" panose="020F0502020204030204" pitchFamily="34" charset="0"/>
                <a:cs typeface="Calibri" panose="020F0502020204030204" pitchFamily="34" charset="0"/>
              </a:rPr>
              <a:t>Some grammar rules (?) for writers</a:t>
            </a:r>
          </a:p>
        </p:txBody>
      </p:sp>
      <p:sp>
        <p:nvSpPr>
          <p:cNvPr id="3" name="Content Placeholder 2">
            <a:extLst>
              <a:ext uri="{FF2B5EF4-FFF2-40B4-BE49-F238E27FC236}">
                <a16:creationId xmlns:a16="http://schemas.microsoft.com/office/drawing/2014/main" id="{E611832B-ACF8-4ADD-B1A7-3221AB76A14A}"/>
              </a:ext>
            </a:extLst>
          </p:cNvPr>
          <p:cNvSpPr>
            <a:spLocks noGrp="1"/>
          </p:cNvSpPr>
          <p:nvPr>
            <p:ph idx="1"/>
          </p:nvPr>
        </p:nvSpPr>
        <p:spPr>
          <a:xfrm>
            <a:off x="559293" y="1254053"/>
            <a:ext cx="11132598" cy="4767236"/>
          </a:xfrm>
        </p:spPr>
        <p:txBody>
          <a:bodyPr>
            <a:normAutofit/>
          </a:bodyPr>
          <a:lstStyle/>
          <a:p>
            <a:pPr marL="514350" indent="-514350">
              <a:lnSpc>
                <a:spcPct val="110000"/>
              </a:lnSpc>
              <a:spcBef>
                <a:spcPts val="0"/>
              </a:spcBef>
              <a:spcAft>
                <a:spcPts val="3000"/>
              </a:spcAft>
              <a:buFont typeface="+mj-lt"/>
              <a:buAutoNum type="arabicPeriod"/>
            </a:pPr>
            <a:r>
              <a:rPr lang="en-AU" sz="3600" dirty="0">
                <a:highlight>
                  <a:srgbClr val="D2F7FE"/>
                </a:highlight>
              </a:rPr>
              <a:t>Verbs has to agree with their subjects </a:t>
            </a:r>
            <a:r>
              <a:rPr lang="en-AU" sz="3600" b="1" dirty="0">
                <a:solidFill>
                  <a:srgbClr val="3333FF"/>
                </a:solidFill>
                <a:sym typeface="Wingdings" panose="05000000000000000000" pitchFamily="2" charset="2"/>
              </a:rPr>
              <a:t></a:t>
            </a:r>
            <a:endParaRPr lang="en-AU" sz="3600" b="1" dirty="0">
              <a:solidFill>
                <a:srgbClr val="3333FF"/>
              </a:solidFill>
            </a:endParaRPr>
          </a:p>
          <a:p>
            <a:pPr marL="514350" indent="-514350">
              <a:lnSpc>
                <a:spcPct val="110000"/>
              </a:lnSpc>
              <a:spcBef>
                <a:spcPts val="0"/>
              </a:spcBef>
              <a:spcAft>
                <a:spcPts val="3000"/>
              </a:spcAft>
              <a:buFont typeface="+mj-lt"/>
              <a:buAutoNum type="arabicPeriod"/>
            </a:pPr>
            <a:r>
              <a:rPr lang="en-AU" sz="3600" dirty="0"/>
              <a:t>A </a:t>
            </a:r>
            <a:r>
              <a:rPr lang="en-AU" sz="3600" b="1" dirty="0"/>
              <a:t>preposition</a:t>
            </a:r>
            <a:r>
              <a:rPr lang="en-AU" sz="3600" dirty="0"/>
              <a:t> is not a word to end a sentence </a:t>
            </a:r>
            <a:r>
              <a:rPr lang="en-AU" sz="3600" dirty="0">
                <a:highlight>
                  <a:srgbClr val="FCDBD4"/>
                </a:highlight>
              </a:rPr>
              <a:t>with</a:t>
            </a:r>
            <a:r>
              <a:rPr lang="en-AU" sz="3600" dirty="0"/>
              <a:t>. </a:t>
            </a:r>
            <a:r>
              <a:rPr lang="en-AU" sz="3600" b="1" dirty="0">
                <a:solidFill>
                  <a:srgbClr val="FF0000"/>
                </a:solidFill>
                <a:sym typeface="Wingdings" panose="05000000000000000000" pitchFamily="2" charset="2"/>
              </a:rPr>
              <a:t></a:t>
            </a:r>
            <a:endParaRPr lang="en-AU" sz="3600" b="1" dirty="0">
              <a:solidFill>
                <a:srgbClr val="FF0000"/>
              </a:solidFill>
            </a:endParaRPr>
          </a:p>
          <a:p>
            <a:pPr marL="514350" indent="-514350">
              <a:lnSpc>
                <a:spcPct val="110000"/>
              </a:lnSpc>
              <a:spcBef>
                <a:spcPts val="0"/>
              </a:spcBef>
              <a:spcAft>
                <a:spcPts val="3000"/>
              </a:spcAft>
              <a:buFont typeface="+mj-lt"/>
              <a:buAutoNum type="arabicPeriod"/>
            </a:pPr>
            <a:r>
              <a:rPr lang="en-AU" sz="3600" dirty="0"/>
              <a:t>Try </a:t>
            </a:r>
            <a:r>
              <a:rPr lang="en-AU" sz="3600" u="sng" dirty="0"/>
              <a:t>to</a:t>
            </a:r>
            <a:r>
              <a:rPr lang="en-AU" sz="3600" dirty="0"/>
              <a:t> </a:t>
            </a:r>
            <a:r>
              <a:rPr lang="en-AU" sz="3600" dirty="0">
                <a:highlight>
                  <a:srgbClr val="FFFF00"/>
                </a:highlight>
              </a:rPr>
              <a:t>never</a:t>
            </a:r>
            <a:r>
              <a:rPr lang="en-AU" sz="3600" dirty="0"/>
              <a:t> </a:t>
            </a:r>
            <a:r>
              <a:rPr lang="en-AU" sz="3600" u="sng" dirty="0"/>
              <a:t>split</a:t>
            </a:r>
            <a:r>
              <a:rPr lang="en-AU" sz="3600" dirty="0"/>
              <a:t> </a:t>
            </a:r>
            <a:r>
              <a:rPr lang="en-AU" sz="3600" b="1" dirty="0"/>
              <a:t>infinitives</a:t>
            </a:r>
            <a:r>
              <a:rPr lang="en-AU" sz="3600" dirty="0"/>
              <a:t>. </a:t>
            </a:r>
            <a:r>
              <a:rPr lang="en-AU" sz="3600" b="1" dirty="0">
                <a:solidFill>
                  <a:srgbClr val="FF0000"/>
                </a:solidFill>
                <a:sym typeface="Wingdings" panose="05000000000000000000" pitchFamily="2" charset="2"/>
              </a:rPr>
              <a:t></a:t>
            </a:r>
            <a:endParaRPr lang="en-AU" sz="3600" dirty="0"/>
          </a:p>
        </p:txBody>
      </p:sp>
      <p:pic>
        <p:nvPicPr>
          <p:cNvPr id="7" name="Picture 4" descr="modality Dilbert 1">
            <a:extLst>
              <a:ext uri="{FF2B5EF4-FFF2-40B4-BE49-F238E27FC236}">
                <a16:creationId xmlns:a16="http://schemas.microsoft.com/office/drawing/2014/main" id="{25F85234-FB38-4C89-8147-8215FA336C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54" r="50921"/>
          <a:stretch/>
        </p:blipFill>
        <p:spPr bwMode="auto">
          <a:xfrm>
            <a:off x="7777425" y="2931254"/>
            <a:ext cx="4287976" cy="388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15EFBBFC-84F3-427C-97FA-3FC49A06A97A}"/>
              </a:ext>
            </a:extLst>
          </p:cNvPr>
          <p:cNvSpPr/>
          <p:nvPr/>
        </p:nvSpPr>
        <p:spPr>
          <a:xfrm>
            <a:off x="8136621" y="3782758"/>
            <a:ext cx="3555270" cy="3933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36D57471-8046-CEA2-5FC8-8AB34AC739C4}"/>
              </a:ext>
            </a:extLst>
          </p:cNvPr>
          <p:cNvPicPr>
            <a:picLocks noChangeAspect="1"/>
          </p:cNvPicPr>
          <p:nvPr/>
        </p:nvPicPr>
        <p:blipFill>
          <a:blip r:embed="rId3"/>
          <a:stretch>
            <a:fillRect/>
          </a:stretch>
        </p:blipFill>
        <p:spPr>
          <a:xfrm>
            <a:off x="727968" y="3939678"/>
            <a:ext cx="2364023" cy="2872288"/>
          </a:xfrm>
          <a:prstGeom prst="rect">
            <a:avLst/>
          </a:prstGeom>
        </p:spPr>
      </p:pic>
    </p:spTree>
    <p:extLst>
      <p:ext uri="{BB962C8B-B14F-4D97-AF65-F5344CB8AC3E}">
        <p14:creationId xmlns:p14="http://schemas.microsoft.com/office/powerpoint/2010/main" val="237869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par>
                                <p:cTn id="10" presetID="1" presetClass="entr" presetSubtype="0" fill="hold" nodeType="withEffect">
                                  <p:stCondLst>
                                    <p:cond delay="110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99702-B5F6-4279-8F55-646CA9CE7B68}"/>
              </a:ext>
            </a:extLst>
          </p:cNvPr>
          <p:cNvSpPr>
            <a:spLocks noGrp="1"/>
          </p:cNvSpPr>
          <p:nvPr>
            <p:ph type="title"/>
          </p:nvPr>
        </p:nvSpPr>
        <p:spPr>
          <a:xfrm>
            <a:off x="838200" y="167163"/>
            <a:ext cx="10515600" cy="1124310"/>
          </a:xfrm>
          <a:solidFill>
            <a:schemeClr val="accent4">
              <a:lumMod val="40000"/>
              <a:lumOff val="60000"/>
            </a:schemeClr>
          </a:solidFill>
        </p:spPr>
        <p:txBody>
          <a:bodyPr/>
          <a:lstStyle/>
          <a:p>
            <a:pPr algn="ctr"/>
            <a:r>
              <a:rPr lang="en-AU" b="1" dirty="0">
                <a:latin typeface="Calibri" panose="020F0502020204030204" pitchFamily="34" charset="0"/>
                <a:cs typeface="Calibri" panose="020F0502020204030204" pitchFamily="34" charset="0"/>
              </a:rPr>
              <a:t>What might be new grammar terms for you</a:t>
            </a:r>
          </a:p>
        </p:txBody>
      </p:sp>
      <p:sp>
        <p:nvSpPr>
          <p:cNvPr id="3" name="Content Placeholder 2">
            <a:extLst>
              <a:ext uri="{FF2B5EF4-FFF2-40B4-BE49-F238E27FC236}">
                <a16:creationId xmlns:a16="http://schemas.microsoft.com/office/drawing/2014/main" id="{CEC0A24D-3638-4407-9498-4AED503AAAC9}"/>
              </a:ext>
            </a:extLst>
          </p:cNvPr>
          <p:cNvSpPr>
            <a:spLocks noGrp="1"/>
          </p:cNvSpPr>
          <p:nvPr>
            <p:ph idx="1"/>
          </p:nvPr>
        </p:nvSpPr>
        <p:spPr>
          <a:xfrm>
            <a:off x="320511" y="1583703"/>
            <a:ext cx="11585543" cy="5107134"/>
          </a:xfrm>
        </p:spPr>
        <p:txBody>
          <a:bodyPr>
            <a:normAutofit/>
          </a:bodyPr>
          <a:lstStyle/>
          <a:p>
            <a:pPr marL="0" indent="0" algn="ctr">
              <a:lnSpc>
                <a:spcPct val="100000"/>
              </a:lnSpc>
              <a:spcBef>
                <a:spcPts val="0"/>
              </a:spcBef>
              <a:spcAft>
                <a:spcPts val="4800"/>
              </a:spcAft>
              <a:buNone/>
            </a:pPr>
            <a:r>
              <a:rPr lang="en-AU" sz="4400" b="1" dirty="0">
                <a:solidFill>
                  <a:srgbClr val="FF0000"/>
                </a:solidFill>
              </a:rPr>
              <a:t>participants</a:t>
            </a:r>
            <a:r>
              <a:rPr lang="en-AU" sz="4400" dirty="0"/>
              <a:t>, </a:t>
            </a:r>
            <a:r>
              <a:rPr lang="en-AU" sz="4400" dirty="0">
                <a:highlight>
                  <a:srgbClr val="00FF00"/>
                </a:highlight>
              </a:rPr>
              <a:t>processes</a:t>
            </a:r>
            <a:r>
              <a:rPr lang="en-AU" sz="4400" dirty="0"/>
              <a:t>, </a:t>
            </a:r>
            <a:r>
              <a:rPr lang="en-AU" sz="4400" dirty="0">
                <a:highlight>
                  <a:srgbClr val="00FFFF"/>
                </a:highlight>
              </a:rPr>
              <a:t>circumstances</a:t>
            </a:r>
          </a:p>
          <a:p>
            <a:pPr marL="0" indent="0" algn="ctr">
              <a:lnSpc>
                <a:spcPct val="100000"/>
              </a:lnSpc>
              <a:spcBef>
                <a:spcPts val="0"/>
              </a:spcBef>
              <a:spcAft>
                <a:spcPts val="4800"/>
              </a:spcAft>
              <a:buNone/>
            </a:pPr>
            <a:r>
              <a:rPr lang="en-AU" sz="4400" b="1" dirty="0">
                <a:solidFill>
                  <a:srgbClr val="C00000"/>
                </a:solidFill>
              </a:rPr>
              <a:t>nominalisation</a:t>
            </a:r>
          </a:p>
          <a:p>
            <a:pPr marL="0" indent="0" algn="ctr">
              <a:lnSpc>
                <a:spcPct val="100000"/>
              </a:lnSpc>
              <a:spcBef>
                <a:spcPts val="0"/>
              </a:spcBef>
              <a:spcAft>
                <a:spcPts val="4800"/>
              </a:spcAft>
              <a:buNone/>
            </a:pPr>
            <a:r>
              <a:rPr lang="en-AU" sz="4400" b="1" dirty="0"/>
              <a:t>open and closed word classes</a:t>
            </a:r>
          </a:p>
          <a:p>
            <a:pPr marL="0" indent="0" algn="ctr">
              <a:lnSpc>
                <a:spcPct val="100000"/>
              </a:lnSpc>
              <a:spcBef>
                <a:spcPts val="0"/>
              </a:spcBef>
              <a:spcAft>
                <a:spcPts val="4800"/>
              </a:spcAft>
              <a:buNone/>
            </a:pPr>
            <a:r>
              <a:rPr lang="en-AU" sz="4400" b="1" dirty="0">
                <a:solidFill>
                  <a:srgbClr val="C00000"/>
                </a:solidFill>
              </a:rPr>
              <a:t>grammatical theme</a:t>
            </a:r>
          </a:p>
        </p:txBody>
      </p:sp>
    </p:spTree>
    <p:extLst>
      <p:ext uri="{BB962C8B-B14F-4D97-AF65-F5344CB8AC3E}">
        <p14:creationId xmlns:p14="http://schemas.microsoft.com/office/powerpoint/2010/main" val="2986160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gwood preposition">
            <a:extLst>
              <a:ext uri="{FF2B5EF4-FFF2-40B4-BE49-F238E27FC236}">
                <a16:creationId xmlns:a16="http://schemas.microsoft.com/office/drawing/2014/main" id="{4B3C6879-DE3D-4242-B84B-82944CF7B9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3" r="837"/>
          <a:stretch/>
        </p:blipFill>
        <p:spPr bwMode="auto">
          <a:xfrm>
            <a:off x="151447" y="128309"/>
            <a:ext cx="6513304" cy="35116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plit infinitive rewrite">
            <a:extLst>
              <a:ext uri="{FF2B5EF4-FFF2-40B4-BE49-F238E27FC236}">
                <a16:creationId xmlns:a16="http://schemas.microsoft.com/office/drawing/2014/main" id="{B7B54D89-A2E4-4460-B616-D244540D9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587" y="2771481"/>
            <a:ext cx="5277966" cy="408652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a:extLst>
              <a:ext uri="{FF2B5EF4-FFF2-40B4-BE49-F238E27FC236}">
                <a16:creationId xmlns:a16="http://schemas.microsoft.com/office/drawing/2014/main" id="{207ABA38-D424-46FF-896B-CF00A6474E4D}"/>
              </a:ext>
            </a:extLst>
          </p:cNvPr>
          <p:cNvSpPr txBox="1">
            <a:spLocks noChangeArrowheads="1"/>
          </p:cNvSpPr>
          <p:nvPr/>
        </p:nvSpPr>
        <p:spPr bwMode="auto">
          <a:xfrm>
            <a:off x="6853288" y="1137433"/>
            <a:ext cx="5187266" cy="149335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lnSpc>
                <a:spcPct val="150000"/>
              </a:lnSpc>
              <a:spcBef>
                <a:spcPts val="600"/>
              </a:spcBef>
              <a:spcAft>
                <a:spcPts val="600"/>
              </a:spcAft>
            </a:pPr>
            <a:r>
              <a:rPr lang="en-US" altLang="en-US" sz="3200" dirty="0"/>
              <a:t>It is important </a:t>
            </a:r>
            <a:r>
              <a:rPr lang="en-US" altLang="en-US" sz="3200" u="sng" dirty="0">
                <a:highlight>
                  <a:srgbClr val="00FF00"/>
                </a:highlight>
              </a:rPr>
              <a:t>to</a:t>
            </a:r>
            <a:r>
              <a:rPr lang="en-US" altLang="en-US" sz="3200" dirty="0"/>
              <a:t> </a:t>
            </a:r>
            <a:r>
              <a:rPr lang="en-US" altLang="en-US" sz="3200" dirty="0">
                <a:highlight>
                  <a:srgbClr val="00FFFF"/>
                </a:highlight>
              </a:rPr>
              <a:t>never</a:t>
            </a:r>
            <a:r>
              <a:rPr lang="en-US" altLang="en-US" sz="3200" dirty="0"/>
              <a:t> </a:t>
            </a:r>
            <a:r>
              <a:rPr lang="en-US" altLang="en-US" sz="3200" u="sng" dirty="0">
                <a:highlight>
                  <a:srgbClr val="00FF00"/>
                </a:highlight>
              </a:rPr>
              <a:t>split</a:t>
            </a:r>
            <a:r>
              <a:rPr lang="en-US" altLang="en-US" sz="3200" dirty="0"/>
              <a:t> infinitives!</a:t>
            </a:r>
          </a:p>
        </p:txBody>
      </p:sp>
      <p:sp>
        <p:nvSpPr>
          <p:cNvPr id="7" name="TextBox 6">
            <a:extLst>
              <a:ext uri="{FF2B5EF4-FFF2-40B4-BE49-F238E27FC236}">
                <a16:creationId xmlns:a16="http://schemas.microsoft.com/office/drawing/2014/main" id="{E8E1EC83-7E5D-4784-B6E4-ABFCCE746446}"/>
              </a:ext>
            </a:extLst>
          </p:cNvPr>
          <p:cNvSpPr txBox="1"/>
          <p:nvPr/>
        </p:nvSpPr>
        <p:spPr>
          <a:xfrm>
            <a:off x="151447" y="3864990"/>
            <a:ext cx="6513304" cy="2708434"/>
          </a:xfrm>
          <a:prstGeom prst="rect">
            <a:avLst/>
          </a:prstGeom>
          <a:noFill/>
          <a:ln>
            <a:solidFill>
              <a:schemeClr val="tx1"/>
            </a:solidFill>
          </a:ln>
        </p:spPr>
        <p:txBody>
          <a:bodyPr wrap="square" rtlCol="0">
            <a:spAutoFit/>
          </a:bodyPr>
          <a:lstStyle/>
          <a:p>
            <a:pPr>
              <a:spcAft>
                <a:spcPts val="1200"/>
              </a:spcAft>
            </a:pPr>
            <a:r>
              <a:rPr lang="en-AU" sz="3200" dirty="0">
                <a:solidFill>
                  <a:srgbClr val="C00000"/>
                </a:solidFill>
              </a:rPr>
              <a:t>‘</a:t>
            </a:r>
            <a:r>
              <a:rPr lang="en-AU" sz="3200" i="1" dirty="0">
                <a:solidFill>
                  <a:srgbClr val="C00000"/>
                </a:solidFill>
              </a:rPr>
              <a:t>The insistence on never ending a sentence with a preposition is the kind of arrant pedantry up with which I will not put</a:t>
            </a:r>
            <a:r>
              <a:rPr lang="en-AU" sz="3200" dirty="0">
                <a:solidFill>
                  <a:srgbClr val="C00000"/>
                </a:solidFill>
              </a:rPr>
              <a:t>.’</a:t>
            </a:r>
          </a:p>
          <a:p>
            <a:pPr algn="r">
              <a:spcAft>
                <a:spcPts val="1200"/>
              </a:spcAft>
            </a:pPr>
            <a:r>
              <a:rPr lang="en-AU" sz="3200" dirty="0">
                <a:solidFill>
                  <a:srgbClr val="C00000"/>
                </a:solidFill>
              </a:rPr>
              <a:t>Attributed to Winston Churchill</a:t>
            </a:r>
            <a:endParaRPr lang="en-AU" dirty="0">
              <a:solidFill>
                <a:srgbClr val="C00000"/>
              </a:solidFill>
            </a:endParaRPr>
          </a:p>
        </p:txBody>
      </p:sp>
    </p:spTree>
    <p:extLst>
      <p:ext uri="{BB962C8B-B14F-4D97-AF65-F5344CB8AC3E}">
        <p14:creationId xmlns:p14="http://schemas.microsoft.com/office/powerpoint/2010/main" val="1622604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39A0-98E3-4F10-8068-363E413A83EA}"/>
              </a:ext>
            </a:extLst>
          </p:cNvPr>
          <p:cNvSpPr>
            <a:spLocks noGrp="1"/>
          </p:cNvSpPr>
          <p:nvPr>
            <p:ph type="title"/>
          </p:nvPr>
        </p:nvSpPr>
        <p:spPr>
          <a:xfrm>
            <a:off x="727969" y="188640"/>
            <a:ext cx="9482831" cy="864096"/>
          </a:xfrm>
          <a:solidFill>
            <a:schemeClr val="accent4">
              <a:lumMod val="40000"/>
              <a:lumOff val="60000"/>
            </a:schemeClr>
          </a:solidFill>
        </p:spPr>
        <p:txBody>
          <a:bodyPr/>
          <a:lstStyle/>
          <a:p>
            <a:pPr algn="ctr"/>
            <a:r>
              <a:rPr lang="en-AU" b="1" dirty="0">
                <a:latin typeface="Calibri" panose="020F0502020204030204" pitchFamily="34" charset="0"/>
                <a:cs typeface="Calibri" panose="020F0502020204030204" pitchFamily="34" charset="0"/>
              </a:rPr>
              <a:t>Some grammar rules (?) for writers</a:t>
            </a:r>
          </a:p>
        </p:txBody>
      </p:sp>
      <p:sp>
        <p:nvSpPr>
          <p:cNvPr id="3" name="Content Placeholder 2">
            <a:extLst>
              <a:ext uri="{FF2B5EF4-FFF2-40B4-BE49-F238E27FC236}">
                <a16:creationId xmlns:a16="http://schemas.microsoft.com/office/drawing/2014/main" id="{E611832B-ACF8-4ADD-B1A7-3221AB76A14A}"/>
              </a:ext>
            </a:extLst>
          </p:cNvPr>
          <p:cNvSpPr>
            <a:spLocks noGrp="1"/>
          </p:cNvSpPr>
          <p:nvPr>
            <p:ph idx="1"/>
          </p:nvPr>
        </p:nvSpPr>
        <p:spPr>
          <a:xfrm>
            <a:off x="235671" y="1254053"/>
            <a:ext cx="10661716" cy="4767236"/>
          </a:xfrm>
        </p:spPr>
        <p:txBody>
          <a:bodyPr>
            <a:normAutofit/>
          </a:bodyPr>
          <a:lstStyle/>
          <a:p>
            <a:pPr marL="514350" indent="-514350">
              <a:lnSpc>
                <a:spcPct val="110000"/>
              </a:lnSpc>
              <a:spcBef>
                <a:spcPts val="0"/>
              </a:spcBef>
              <a:spcAft>
                <a:spcPts val="3000"/>
              </a:spcAft>
              <a:buFont typeface="+mj-lt"/>
              <a:buAutoNum type="arabicPeriod"/>
            </a:pPr>
            <a:r>
              <a:rPr lang="en-AU" sz="3600" dirty="0">
                <a:highlight>
                  <a:srgbClr val="D2F7FE"/>
                </a:highlight>
              </a:rPr>
              <a:t>Verbs has to agree with their subjects </a:t>
            </a:r>
            <a:r>
              <a:rPr lang="en-AU" sz="3600" b="1" dirty="0">
                <a:solidFill>
                  <a:srgbClr val="3333FF"/>
                </a:solidFill>
                <a:sym typeface="Wingdings" panose="05000000000000000000" pitchFamily="2" charset="2"/>
              </a:rPr>
              <a:t></a:t>
            </a:r>
            <a:endParaRPr lang="en-AU" sz="3600" b="1" dirty="0">
              <a:solidFill>
                <a:srgbClr val="3333FF"/>
              </a:solidFill>
            </a:endParaRPr>
          </a:p>
          <a:p>
            <a:pPr marL="514350" indent="-514350">
              <a:lnSpc>
                <a:spcPct val="110000"/>
              </a:lnSpc>
              <a:spcBef>
                <a:spcPts val="0"/>
              </a:spcBef>
              <a:spcAft>
                <a:spcPts val="3000"/>
              </a:spcAft>
              <a:buFont typeface="+mj-lt"/>
              <a:buAutoNum type="arabicPeriod"/>
            </a:pPr>
            <a:r>
              <a:rPr lang="en-AU" sz="3600" dirty="0"/>
              <a:t>A </a:t>
            </a:r>
            <a:r>
              <a:rPr lang="en-AU" sz="3600" b="1" dirty="0"/>
              <a:t>preposition</a:t>
            </a:r>
            <a:r>
              <a:rPr lang="en-AU" sz="3600" dirty="0"/>
              <a:t> is not a word to end a sentence </a:t>
            </a:r>
            <a:r>
              <a:rPr lang="en-AU" sz="3600" dirty="0">
                <a:highlight>
                  <a:srgbClr val="FCDBD4"/>
                </a:highlight>
              </a:rPr>
              <a:t>with</a:t>
            </a:r>
            <a:r>
              <a:rPr lang="en-AU" sz="3600" dirty="0"/>
              <a:t>. </a:t>
            </a:r>
            <a:r>
              <a:rPr lang="en-AU" sz="3600" b="1" dirty="0">
                <a:solidFill>
                  <a:srgbClr val="FF0000"/>
                </a:solidFill>
                <a:sym typeface="Wingdings" panose="05000000000000000000" pitchFamily="2" charset="2"/>
              </a:rPr>
              <a:t></a:t>
            </a:r>
            <a:endParaRPr lang="en-AU" sz="3600" b="1" dirty="0">
              <a:solidFill>
                <a:srgbClr val="FF0000"/>
              </a:solidFill>
            </a:endParaRPr>
          </a:p>
          <a:p>
            <a:pPr marL="514350" indent="-514350">
              <a:lnSpc>
                <a:spcPct val="110000"/>
              </a:lnSpc>
              <a:spcBef>
                <a:spcPts val="0"/>
              </a:spcBef>
              <a:spcAft>
                <a:spcPts val="3000"/>
              </a:spcAft>
              <a:buFont typeface="+mj-lt"/>
              <a:buAutoNum type="arabicPeriod"/>
            </a:pPr>
            <a:r>
              <a:rPr lang="en-AU" sz="3600" dirty="0"/>
              <a:t>Try </a:t>
            </a:r>
            <a:r>
              <a:rPr lang="en-AU" sz="3600" u="sng" dirty="0"/>
              <a:t>to</a:t>
            </a:r>
            <a:r>
              <a:rPr lang="en-AU" sz="3600" dirty="0"/>
              <a:t> </a:t>
            </a:r>
            <a:r>
              <a:rPr lang="en-AU" sz="3600" dirty="0">
                <a:highlight>
                  <a:srgbClr val="FFFF00"/>
                </a:highlight>
              </a:rPr>
              <a:t>never</a:t>
            </a:r>
            <a:r>
              <a:rPr lang="en-AU" sz="3600" dirty="0"/>
              <a:t> </a:t>
            </a:r>
            <a:r>
              <a:rPr lang="en-AU" sz="3600" u="sng" dirty="0"/>
              <a:t>split</a:t>
            </a:r>
            <a:r>
              <a:rPr lang="en-AU" sz="3600" dirty="0"/>
              <a:t> </a:t>
            </a:r>
            <a:r>
              <a:rPr lang="en-AU" sz="3600" b="1" dirty="0"/>
              <a:t>infinitives</a:t>
            </a:r>
            <a:r>
              <a:rPr lang="en-AU" sz="3600" dirty="0"/>
              <a:t>. </a:t>
            </a:r>
            <a:r>
              <a:rPr lang="en-AU" sz="3600" b="1" dirty="0">
                <a:solidFill>
                  <a:srgbClr val="FF0000"/>
                </a:solidFill>
                <a:sym typeface="Wingdings" panose="05000000000000000000" pitchFamily="2" charset="2"/>
              </a:rPr>
              <a:t></a:t>
            </a:r>
            <a:endParaRPr lang="en-AU" sz="3600" dirty="0"/>
          </a:p>
          <a:p>
            <a:pPr marL="514350" indent="-514350">
              <a:lnSpc>
                <a:spcPct val="110000"/>
              </a:lnSpc>
              <a:spcBef>
                <a:spcPts val="0"/>
              </a:spcBef>
              <a:spcAft>
                <a:spcPts val="3000"/>
              </a:spcAft>
              <a:buFont typeface="+mj-lt"/>
              <a:buAutoNum type="arabicPeriod"/>
            </a:pPr>
            <a:r>
              <a:rPr lang="en-AU" sz="3600" dirty="0"/>
              <a:t> </a:t>
            </a:r>
            <a:r>
              <a:rPr lang="en-AU" sz="3600" dirty="0">
                <a:solidFill>
                  <a:srgbClr val="C00000"/>
                </a:solidFill>
                <a:highlight>
                  <a:srgbClr val="C0C0C0"/>
                </a:highlight>
              </a:rPr>
              <a:t>And</a:t>
            </a:r>
            <a:r>
              <a:rPr lang="en-AU" sz="3600" dirty="0">
                <a:solidFill>
                  <a:srgbClr val="C00000"/>
                </a:solidFill>
              </a:rPr>
              <a:t> you should not begin a sentence with a </a:t>
            </a:r>
            <a:r>
              <a:rPr lang="en-AU" sz="3600" b="1" dirty="0">
                <a:solidFill>
                  <a:srgbClr val="C00000"/>
                </a:solidFill>
              </a:rPr>
              <a:t>conjunction</a:t>
            </a:r>
            <a:r>
              <a:rPr lang="en-AU" sz="3600" dirty="0">
                <a:solidFill>
                  <a:srgbClr val="C00000"/>
                </a:solidFill>
              </a:rPr>
              <a:t>.</a:t>
            </a:r>
          </a:p>
        </p:txBody>
      </p:sp>
      <p:pic>
        <p:nvPicPr>
          <p:cNvPr id="5" name="Picture 4">
            <a:extLst>
              <a:ext uri="{FF2B5EF4-FFF2-40B4-BE49-F238E27FC236}">
                <a16:creationId xmlns:a16="http://schemas.microsoft.com/office/drawing/2014/main" id="{D01C06CD-8F7D-0AF1-8F93-F64972F60EBA}"/>
              </a:ext>
            </a:extLst>
          </p:cNvPr>
          <p:cNvPicPr>
            <a:picLocks noChangeAspect="1"/>
          </p:cNvPicPr>
          <p:nvPr/>
        </p:nvPicPr>
        <p:blipFill>
          <a:blip r:embed="rId2"/>
          <a:stretch>
            <a:fillRect/>
          </a:stretch>
        </p:blipFill>
        <p:spPr>
          <a:xfrm>
            <a:off x="9251843" y="3544478"/>
            <a:ext cx="2790064" cy="3236733"/>
          </a:xfrm>
          <a:prstGeom prst="rect">
            <a:avLst/>
          </a:prstGeom>
        </p:spPr>
      </p:pic>
    </p:spTree>
    <p:extLst>
      <p:ext uri="{BB962C8B-B14F-4D97-AF65-F5344CB8AC3E}">
        <p14:creationId xmlns:p14="http://schemas.microsoft.com/office/powerpoint/2010/main" val="672422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521" y="107204"/>
            <a:ext cx="9866319" cy="976878"/>
          </a:xfrm>
          <a:solidFill>
            <a:schemeClr val="accent4">
              <a:lumMod val="40000"/>
              <a:lumOff val="60000"/>
            </a:schemeClr>
          </a:solidFill>
        </p:spPr>
        <p:txBody>
          <a:bodyPr>
            <a:normAutofit fontScale="90000"/>
          </a:bodyPr>
          <a:lstStyle/>
          <a:p>
            <a:pPr algn="ctr"/>
            <a:r>
              <a:rPr lang="en-US" b="1" dirty="0">
                <a:latin typeface="Calibri" panose="020F0502020204030204" pitchFamily="34" charset="0"/>
                <a:cs typeface="Calibri" panose="020F0502020204030204" pitchFamily="34" charset="0"/>
              </a:rPr>
              <a:t>Is it OK to begin sentences with conjunctions?</a:t>
            </a:r>
            <a:endParaRPr lang="en-AU"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22549" y="1168924"/>
            <a:ext cx="11868346" cy="5717356"/>
          </a:xfrm>
        </p:spPr>
        <p:txBody>
          <a:bodyPr>
            <a:noAutofit/>
          </a:bodyPr>
          <a:lstStyle/>
          <a:p>
            <a:pPr marL="0" indent="0">
              <a:lnSpc>
                <a:spcPct val="100000"/>
              </a:lnSpc>
              <a:spcBef>
                <a:spcPts val="0"/>
              </a:spcBef>
              <a:spcAft>
                <a:spcPts val="300"/>
              </a:spcAft>
              <a:buNone/>
            </a:pPr>
            <a:r>
              <a:rPr lang="en-AU" b="1" dirty="0">
                <a:highlight>
                  <a:srgbClr val="00FFFF"/>
                </a:highlight>
              </a:rPr>
              <a:t>And</a:t>
            </a:r>
            <a:r>
              <a:rPr lang="en-AU" dirty="0"/>
              <a:t> the earth was without form, and void; and darkness was upon the face of the deep.</a:t>
            </a:r>
          </a:p>
          <a:p>
            <a:pPr algn="r">
              <a:lnSpc>
                <a:spcPct val="100000"/>
              </a:lnSpc>
              <a:spcBef>
                <a:spcPts val="0"/>
              </a:spcBef>
              <a:spcAft>
                <a:spcPts val="300"/>
              </a:spcAft>
            </a:pPr>
            <a:r>
              <a:rPr lang="en-AU" dirty="0"/>
              <a:t>King James version of </a:t>
            </a:r>
            <a:r>
              <a:rPr lang="en-AU" i="1" dirty="0"/>
              <a:t>The Bible</a:t>
            </a:r>
            <a:r>
              <a:rPr lang="en-AU" dirty="0"/>
              <a:t>, Genesis, Chapter 1, Verse 2</a:t>
            </a:r>
          </a:p>
          <a:p>
            <a:pPr marL="0" indent="0">
              <a:lnSpc>
                <a:spcPct val="100000"/>
              </a:lnSpc>
              <a:spcBef>
                <a:spcPts val="0"/>
              </a:spcBef>
              <a:spcAft>
                <a:spcPts val="300"/>
              </a:spcAft>
              <a:buNone/>
            </a:pPr>
            <a:endParaRPr lang="en-US" dirty="0"/>
          </a:p>
          <a:p>
            <a:pPr marL="0" indent="0">
              <a:lnSpc>
                <a:spcPct val="100000"/>
              </a:lnSpc>
              <a:spcBef>
                <a:spcPts val="0"/>
              </a:spcBef>
              <a:spcAft>
                <a:spcPts val="300"/>
              </a:spcAft>
              <a:buNone/>
            </a:pPr>
            <a:r>
              <a:rPr lang="en-US" dirty="0">
                <a:solidFill>
                  <a:srgbClr val="C00000"/>
                </a:solidFill>
              </a:rPr>
              <a:t>Thus </a:t>
            </a:r>
            <a:r>
              <a:rPr lang="en-US" dirty="0" err="1">
                <a:solidFill>
                  <a:srgbClr val="C00000"/>
                </a:solidFill>
              </a:rPr>
              <a:t>Mr</a:t>
            </a:r>
            <a:r>
              <a:rPr lang="en-US" dirty="0">
                <a:solidFill>
                  <a:srgbClr val="C00000"/>
                </a:solidFill>
              </a:rPr>
              <a:t> Casaubon remained proudly, bitterly silent. </a:t>
            </a:r>
            <a:r>
              <a:rPr lang="en-US" b="1" dirty="0">
                <a:solidFill>
                  <a:srgbClr val="C00000"/>
                </a:solidFill>
                <a:highlight>
                  <a:srgbClr val="FFFF00"/>
                </a:highlight>
              </a:rPr>
              <a:t>But</a:t>
            </a:r>
            <a:r>
              <a:rPr lang="en-US" dirty="0">
                <a:solidFill>
                  <a:srgbClr val="C00000"/>
                </a:solidFill>
              </a:rPr>
              <a:t> he had forbidden Will to come to </a:t>
            </a:r>
            <a:r>
              <a:rPr lang="en-US" dirty="0" err="1">
                <a:solidFill>
                  <a:srgbClr val="C00000"/>
                </a:solidFill>
              </a:rPr>
              <a:t>Lowick</a:t>
            </a:r>
            <a:r>
              <a:rPr lang="en-US" dirty="0">
                <a:solidFill>
                  <a:srgbClr val="C00000"/>
                </a:solidFill>
              </a:rPr>
              <a:t> Manor, and he was mentally preparing other measures of frustration.</a:t>
            </a:r>
          </a:p>
          <a:p>
            <a:pPr algn="r">
              <a:lnSpc>
                <a:spcPct val="100000"/>
              </a:lnSpc>
              <a:spcBef>
                <a:spcPts val="0"/>
              </a:spcBef>
              <a:spcAft>
                <a:spcPts val="300"/>
              </a:spcAft>
            </a:pPr>
            <a:r>
              <a:rPr lang="en-US" i="1" dirty="0">
                <a:solidFill>
                  <a:srgbClr val="C00000"/>
                </a:solidFill>
              </a:rPr>
              <a:t>Middlemarch</a:t>
            </a:r>
            <a:r>
              <a:rPr lang="en-US" dirty="0">
                <a:solidFill>
                  <a:srgbClr val="C00000"/>
                </a:solidFill>
              </a:rPr>
              <a:t>, George Eliot, Chapter XXXVII</a:t>
            </a:r>
          </a:p>
          <a:p>
            <a:pPr marL="0" indent="0">
              <a:lnSpc>
                <a:spcPct val="100000"/>
              </a:lnSpc>
              <a:spcBef>
                <a:spcPts val="0"/>
              </a:spcBef>
              <a:spcAft>
                <a:spcPts val="300"/>
              </a:spcAft>
              <a:buNone/>
            </a:pPr>
            <a:endParaRPr lang="en-US" b="1" dirty="0">
              <a:solidFill>
                <a:srgbClr val="C00000"/>
              </a:solidFill>
              <a:highlight>
                <a:srgbClr val="00FFFF"/>
              </a:highlight>
            </a:endParaRPr>
          </a:p>
          <a:p>
            <a:pPr marL="0" indent="0">
              <a:lnSpc>
                <a:spcPct val="100000"/>
              </a:lnSpc>
              <a:spcBef>
                <a:spcPts val="0"/>
              </a:spcBef>
              <a:spcAft>
                <a:spcPts val="300"/>
              </a:spcAft>
              <a:buNone/>
            </a:pPr>
            <a:r>
              <a:rPr lang="en-US" b="1" dirty="0">
                <a:highlight>
                  <a:srgbClr val="00FFFF"/>
                </a:highlight>
              </a:rPr>
              <a:t>And</a:t>
            </a:r>
            <a:r>
              <a:rPr lang="en-US" dirty="0"/>
              <a:t> with these words he hastily left the room, and Elizabeth heard him the next moment open the front door and quit the house.</a:t>
            </a:r>
          </a:p>
          <a:p>
            <a:pPr algn="r">
              <a:lnSpc>
                <a:spcPct val="100000"/>
              </a:lnSpc>
              <a:spcBef>
                <a:spcPts val="0"/>
              </a:spcBef>
              <a:spcAft>
                <a:spcPts val="300"/>
              </a:spcAft>
            </a:pPr>
            <a:r>
              <a:rPr lang="en-US" i="1" dirty="0"/>
              <a:t>Pride and Prejudice</a:t>
            </a:r>
            <a:r>
              <a:rPr lang="en-US" dirty="0"/>
              <a:t>, Jane Austen, Chapter XXXIV</a:t>
            </a:r>
            <a:endParaRPr lang="en-AU" dirty="0"/>
          </a:p>
        </p:txBody>
      </p:sp>
    </p:spTree>
    <p:extLst>
      <p:ext uri="{BB962C8B-B14F-4D97-AF65-F5344CB8AC3E}">
        <p14:creationId xmlns:p14="http://schemas.microsoft.com/office/powerpoint/2010/main" val="46008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750"/>
                                  </p:stCondLst>
                                  <p:childTnLst>
                                    <p:set>
                                      <p:cBhvr>
                                        <p:cTn id="9" dur="1" fill="hold">
                                          <p:stCondLst>
                                            <p:cond delay="0"/>
                                          </p:stCondLst>
                                        </p:cTn>
                                        <p:tgtEl>
                                          <p:spTgt spid="3">
                                            <p:txEl>
                                              <p:pRg st="4" end="4"/>
                                            </p:txEl>
                                          </p:spTgt>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nodeType="afterEffect">
                                  <p:stCondLst>
                                    <p:cond delay="75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s://exchange.uq.edu.au/owa/service.svc/s/GetFileAttachment?id=AAMkAGE0NmZmNDc1LTFkMWYtNDQ4MS05NDA2LWE4ZmY3NzM3OTBmMABGAAAAAADVRbBaPXgoSZZM7g1LDmjjBwAJ7PkP4O7hS4bRruVWqpaVAAAAe6h6AAArqGb3ciuLR78Bg4OiyR5WAAB53xkQAAABEgAQAJepksmQZbFPuOJ1lp%2FKcZI%3D&amp;isImagePreview=True&amp;X-OWA-CANARY=Aijhq-Ljx0Os0ijzAzuASTajg4QwSdMIX06rWuv0Mo_Tkd-UJChdVyk7Xu-E13fhjZHz25WL_uM."/>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 name="Content Placeholder 5">
            <a:extLst>
              <a:ext uri="{FF2B5EF4-FFF2-40B4-BE49-F238E27FC236}">
                <a16:creationId xmlns:a16="http://schemas.microsoft.com/office/drawing/2014/main" id="{BF606B2B-6039-4ED1-8C3C-C905ED5E0A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7" r="537" b="33626"/>
          <a:stretch/>
        </p:blipFill>
        <p:spPr>
          <a:xfrm>
            <a:off x="0" y="121998"/>
            <a:ext cx="8057970" cy="6614004"/>
          </a:xfrm>
          <a:prstGeom prst="rect">
            <a:avLst/>
          </a:prstGeom>
        </p:spPr>
      </p:pic>
      <p:sp>
        <p:nvSpPr>
          <p:cNvPr id="7" name="Title 6"/>
          <p:cNvSpPr>
            <a:spLocks noGrp="1"/>
          </p:cNvSpPr>
          <p:nvPr>
            <p:ph type="title"/>
          </p:nvPr>
        </p:nvSpPr>
        <p:spPr>
          <a:xfrm>
            <a:off x="157780" y="4204354"/>
            <a:ext cx="3164240" cy="782425"/>
          </a:xfrm>
          <a:solidFill>
            <a:schemeClr val="accent4">
              <a:lumMod val="40000"/>
              <a:lumOff val="60000"/>
            </a:schemeClr>
          </a:solidFill>
        </p:spPr>
        <p:txBody>
          <a:bodyPr/>
          <a:lstStyle/>
          <a:p>
            <a:pPr algn="ctr"/>
            <a:r>
              <a:rPr lang="en-US" b="1" dirty="0"/>
              <a:t>Phrasal verbs</a:t>
            </a:r>
            <a:endParaRPr lang="en-AU" b="1" dirty="0"/>
          </a:p>
        </p:txBody>
      </p:sp>
      <p:sp>
        <p:nvSpPr>
          <p:cNvPr id="3" name="Rectangle 2">
            <a:extLst>
              <a:ext uri="{FF2B5EF4-FFF2-40B4-BE49-F238E27FC236}">
                <a16:creationId xmlns:a16="http://schemas.microsoft.com/office/drawing/2014/main" id="{0AD7084D-A232-439A-AC69-AEB92F506269}"/>
              </a:ext>
            </a:extLst>
          </p:cNvPr>
          <p:cNvSpPr/>
          <p:nvPr/>
        </p:nvSpPr>
        <p:spPr>
          <a:xfrm>
            <a:off x="4798243" y="5948313"/>
            <a:ext cx="669303" cy="4430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Rounded Corners 4">
            <a:extLst>
              <a:ext uri="{FF2B5EF4-FFF2-40B4-BE49-F238E27FC236}">
                <a16:creationId xmlns:a16="http://schemas.microsoft.com/office/drawing/2014/main" id="{18625A53-87E5-4B98-ACF5-745FD8E64A70}"/>
              </a:ext>
            </a:extLst>
          </p:cNvPr>
          <p:cNvSpPr/>
          <p:nvPr/>
        </p:nvSpPr>
        <p:spPr>
          <a:xfrm>
            <a:off x="7890235" y="168275"/>
            <a:ext cx="4143985" cy="658131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2800" b="1" dirty="0"/>
              <a:t>And here’s </a:t>
            </a:r>
            <a:r>
              <a:rPr lang="en-AU" sz="2800" b="1" dirty="0" err="1"/>
              <a:t>Roly</a:t>
            </a:r>
            <a:r>
              <a:rPr lang="en-AU" sz="2800" b="1" dirty="0"/>
              <a:t> Sussex</a:t>
            </a:r>
            <a:r>
              <a:rPr lang="en-AU" sz="2800" dirty="0"/>
              <a:t>,</a:t>
            </a:r>
          </a:p>
          <a:p>
            <a:pPr algn="ctr">
              <a:lnSpc>
                <a:spcPct val="150000"/>
              </a:lnSpc>
              <a:spcAft>
                <a:spcPts val="1200"/>
              </a:spcAft>
            </a:pPr>
            <a:r>
              <a:rPr lang="en-AU" sz="2400" dirty="0"/>
              <a:t> </a:t>
            </a:r>
            <a:r>
              <a:rPr lang="en-US" sz="2400" b="0" i="1" dirty="0">
                <a:solidFill>
                  <a:schemeClr val="bg1"/>
                </a:solidFill>
                <a:effectLst/>
              </a:rPr>
              <a:t>Emeritus Professor of Applied Language Studies at the School of Languages and Comparative Cultural Studies of the University of Queensland,</a:t>
            </a:r>
          </a:p>
          <a:p>
            <a:pPr algn="ctr">
              <a:lnSpc>
                <a:spcPct val="150000"/>
              </a:lnSpc>
              <a:spcAft>
                <a:spcPts val="1200"/>
              </a:spcAft>
            </a:pPr>
            <a:r>
              <a:rPr lang="en-US" sz="2800" b="1" i="0" dirty="0">
                <a:solidFill>
                  <a:schemeClr val="bg1"/>
                </a:solidFill>
                <a:effectLst/>
              </a:rPr>
              <a:t>beginning a sentence with the conjunction “and”.</a:t>
            </a:r>
            <a:endParaRPr lang="en-AU" sz="2800" b="1" dirty="0">
              <a:solidFill>
                <a:schemeClr val="bg1"/>
              </a:solidFill>
            </a:endParaRPr>
          </a:p>
        </p:txBody>
      </p:sp>
      <p:cxnSp>
        <p:nvCxnSpPr>
          <p:cNvPr id="11" name="Straight Arrow Connector 10">
            <a:extLst>
              <a:ext uri="{FF2B5EF4-FFF2-40B4-BE49-F238E27FC236}">
                <a16:creationId xmlns:a16="http://schemas.microsoft.com/office/drawing/2014/main" id="{6D416C1A-0994-4548-8BEF-CCF29FA38B24}"/>
              </a:ext>
            </a:extLst>
          </p:cNvPr>
          <p:cNvCxnSpPr>
            <a:cxnSpLocks/>
          </p:cNvCxnSpPr>
          <p:nvPr/>
        </p:nvCxnSpPr>
        <p:spPr>
          <a:xfrm flipH="1">
            <a:off x="7032398" y="6165130"/>
            <a:ext cx="102557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294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097F0-9AB3-315F-6D0B-0ECE160A2B48}"/>
              </a:ext>
            </a:extLst>
          </p:cNvPr>
          <p:cNvPicPr>
            <a:picLocks noChangeAspect="1"/>
          </p:cNvPicPr>
          <p:nvPr/>
        </p:nvPicPr>
        <p:blipFill rotWithShape="1">
          <a:blip r:embed="rId2"/>
          <a:srcRect l="25670" t="34914" r="31263" b="39382"/>
          <a:stretch/>
        </p:blipFill>
        <p:spPr>
          <a:xfrm>
            <a:off x="1138022" y="556182"/>
            <a:ext cx="9771409" cy="3280528"/>
          </a:xfrm>
          <a:prstGeom prst="rect">
            <a:avLst/>
          </a:prstGeom>
          <a:ln w="38100">
            <a:solidFill>
              <a:srgbClr val="C00000"/>
            </a:solidFill>
          </a:ln>
        </p:spPr>
      </p:pic>
      <p:sp>
        <p:nvSpPr>
          <p:cNvPr id="10" name="TextBox 9">
            <a:extLst>
              <a:ext uri="{FF2B5EF4-FFF2-40B4-BE49-F238E27FC236}">
                <a16:creationId xmlns:a16="http://schemas.microsoft.com/office/drawing/2014/main" id="{F27739C9-0DA0-70E1-AF5B-634A85CCE06B}"/>
              </a:ext>
            </a:extLst>
          </p:cNvPr>
          <p:cNvSpPr txBox="1"/>
          <p:nvPr/>
        </p:nvSpPr>
        <p:spPr>
          <a:xfrm>
            <a:off x="886119" y="4289444"/>
            <a:ext cx="10275217" cy="2369880"/>
          </a:xfrm>
          <a:prstGeom prst="rect">
            <a:avLst/>
          </a:prstGeom>
          <a:noFill/>
          <a:ln w="38100">
            <a:solidFill>
              <a:srgbClr val="C00000"/>
            </a:solidFill>
          </a:ln>
        </p:spPr>
        <p:txBody>
          <a:bodyPr wrap="square">
            <a:spAutoFit/>
          </a:bodyPr>
          <a:lstStyle/>
          <a:p>
            <a:pPr algn="ctr">
              <a:spcAft>
                <a:spcPts val="1200"/>
              </a:spcAft>
            </a:pPr>
            <a:r>
              <a:rPr lang="en-US" sz="3200" b="1" u="sng" dirty="0">
                <a:solidFill>
                  <a:srgbClr val="000000"/>
                </a:solidFill>
                <a:effectLst/>
              </a:rPr>
              <a:t>An elaboration</a:t>
            </a:r>
          </a:p>
          <a:p>
            <a:pPr algn="ctr">
              <a:spcAft>
                <a:spcPts val="1200"/>
              </a:spcAft>
            </a:pPr>
            <a:r>
              <a:rPr lang="en-US" sz="3200" dirty="0" err="1">
                <a:solidFill>
                  <a:srgbClr val="000000"/>
                </a:solidFill>
                <a:effectLst/>
              </a:rPr>
              <a:t>recognising</a:t>
            </a:r>
            <a:r>
              <a:rPr lang="en-US" sz="3200" dirty="0">
                <a:solidFill>
                  <a:srgbClr val="000000"/>
                </a:solidFill>
                <a:effectLst/>
              </a:rPr>
              <a:t> that </a:t>
            </a:r>
            <a:r>
              <a:rPr lang="en-US" sz="3200" b="1" dirty="0">
                <a:solidFill>
                  <a:srgbClr val="000000"/>
                </a:solidFill>
                <a:effectLst/>
                <a:highlight>
                  <a:srgbClr val="66FFCC"/>
                </a:highlight>
              </a:rPr>
              <a:t>a sentence can begin with a coordinating conjunction</a:t>
            </a:r>
            <a:r>
              <a:rPr lang="en-US" sz="3200" dirty="0">
                <a:solidFill>
                  <a:srgbClr val="000000"/>
                </a:solidFill>
                <a:effectLst/>
              </a:rPr>
              <a:t> for stylistic effect; for example, </a:t>
            </a:r>
          </a:p>
          <a:p>
            <a:pPr algn="ctr">
              <a:spcAft>
                <a:spcPts val="1200"/>
              </a:spcAft>
            </a:pPr>
            <a:r>
              <a:rPr lang="en-US" sz="3200" dirty="0">
                <a:solidFill>
                  <a:srgbClr val="000000"/>
                </a:solidFill>
                <a:effectLst/>
              </a:rPr>
              <a:t>“</a:t>
            </a:r>
            <a:r>
              <a:rPr lang="en-US" sz="3200" i="1" dirty="0">
                <a:solidFill>
                  <a:srgbClr val="000000"/>
                </a:solidFill>
                <a:effectLst/>
                <a:highlight>
                  <a:srgbClr val="FFFF00"/>
                </a:highlight>
              </a:rPr>
              <a:t>And</a:t>
            </a:r>
            <a:r>
              <a:rPr lang="en-US" sz="3200" i="1" dirty="0">
                <a:solidFill>
                  <a:srgbClr val="000000"/>
                </a:solidFill>
                <a:effectLst/>
              </a:rPr>
              <a:t> she went on planning how she would manage it.</a:t>
            </a:r>
            <a:r>
              <a:rPr lang="en-US" sz="3200" dirty="0">
                <a:solidFill>
                  <a:srgbClr val="000000"/>
                </a:solidFill>
                <a:effectLst/>
              </a:rPr>
              <a:t>”</a:t>
            </a:r>
          </a:p>
        </p:txBody>
      </p:sp>
      <p:sp>
        <p:nvSpPr>
          <p:cNvPr id="11" name="Rectangle: Rounded Corners 10">
            <a:extLst>
              <a:ext uri="{FF2B5EF4-FFF2-40B4-BE49-F238E27FC236}">
                <a16:creationId xmlns:a16="http://schemas.microsoft.com/office/drawing/2014/main" id="{EE37C86A-EC42-463A-FDFB-B8F3FB1AACD7}"/>
              </a:ext>
            </a:extLst>
          </p:cNvPr>
          <p:cNvSpPr/>
          <p:nvPr/>
        </p:nvSpPr>
        <p:spPr>
          <a:xfrm>
            <a:off x="4147794" y="2665428"/>
            <a:ext cx="5948313" cy="76357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dirty="0"/>
              <a:t>A year 10 Content Description</a:t>
            </a:r>
          </a:p>
        </p:txBody>
      </p:sp>
    </p:spTree>
    <p:extLst>
      <p:ext uri="{BB962C8B-B14F-4D97-AF65-F5344CB8AC3E}">
        <p14:creationId xmlns:p14="http://schemas.microsoft.com/office/powerpoint/2010/main" val="309342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3877CE-D1AA-4C45-A7AC-7924B8D2D64E}"/>
              </a:ext>
            </a:extLst>
          </p:cNvPr>
          <p:cNvSpPr>
            <a:spLocks noGrp="1"/>
          </p:cNvSpPr>
          <p:nvPr>
            <p:ph type="title"/>
          </p:nvPr>
        </p:nvSpPr>
        <p:spPr>
          <a:solidFill>
            <a:schemeClr val="accent4">
              <a:lumMod val="40000"/>
              <a:lumOff val="60000"/>
            </a:schemeClr>
          </a:solidFill>
        </p:spPr>
        <p:txBody>
          <a:bodyPr>
            <a:normAutofit/>
          </a:bodyPr>
          <a:lstStyle/>
          <a:p>
            <a:pPr algn="ctr"/>
            <a:r>
              <a:rPr lang="en-AU" sz="4800" b="1" dirty="0">
                <a:latin typeface="Calibri" panose="020F0502020204030204" pitchFamily="34" charset="0"/>
                <a:cs typeface="Calibri" panose="020F0502020204030204" pitchFamily="34" charset="0"/>
              </a:rPr>
              <a:t>Things that should be resisted</a:t>
            </a:r>
          </a:p>
        </p:txBody>
      </p:sp>
      <p:sp>
        <p:nvSpPr>
          <p:cNvPr id="6" name="Content Placeholder 5">
            <a:extLst>
              <a:ext uri="{FF2B5EF4-FFF2-40B4-BE49-F238E27FC236}">
                <a16:creationId xmlns:a16="http://schemas.microsoft.com/office/drawing/2014/main" id="{F3D14498-5554-4D94-BB8C-02EE613337D5}"/>
              </a:ext>
            </a:extLst>
          </p:cNvPr>
          <p:cNvSpPr>
            <a:spLocks noGrp="1"/>
          </p:cNvSpPr>
          <p:nvPr>
            <p:ph idx="1"/>
          </p:nvPr>
        </p:nvSpPr>
        <p:spPr>
          <a:xfrm>
            <a:off x="838200" y="1825625"/>
            <a:ext cx="10515600" cy="4914540"/>
          </a:xfrm>
        </p:spPr>
        <p:txBody>
          <a:bodyPr anchor="ctr">
            <a:normAutofit/>
          </a:bodyPr>
          <a:lstStyle/>
          <a:p>
            <a:pPr marL="0" indent="0" algn="ctr">
              <a:lnSpc>
                <a:spcPct val="150000"/>
              </a:lnSpc>
              <a:spcBef>
                <a:spcPts val="0"/>
              </a:spcBef>
              <a:buNone/>
            </a:pPr>
            <a:r>
              <a:rPr lang="en-AU" sz="8800" b="1" i="1" dirty="0">
                <a:solidFill>
                  <a:srgbClr val="C00000"/>
                </a:solidFill>
                <a:latin typeface="Calibri" panose="020F0502020204030204" pitchFamily="34" charset="0"/>
                <a:cs typeface="Calibri" panose="020F0502020204030204" pitchFamily="34" charset="0"/>
              </a:rPr>
              <a:t>Some genuine grammar errors</a:t>
            </a:r>
          </a:p>
        </p:txBody>
      </p:sp>
    </p:spTree>
    <p:extLst>
      <p:ext uri="{BB962C8B-B14F-4D97-AF65-F5344CB8AC3E}">
        <p14:creationId xmlns:p14="http://schemas.microsoft.com/office/powerpoint/2010/main" val="2396751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2549" t="3562" r="2701" b="3834"/>
          <a:stretch/>
        </p:blipFill>
        <p:spPr>
          <a:xfrm>
            <a:off x="2852738" y="0"/>
            <a:ext cx="9339262" cy="6858000"/>
          </a:xfrm>
        </p:spPr>
      </p:pic>
      <p:sp>
        <p:nvSpPr>
          <p:cNvPr id="3" name="Cloud Callout 2"/>
          <p:cNvSpPr/>
          <p:nvPr/>
        </p:nvSpPr>
        <p:spPr>
          <a:xfrm>
            <a:off x="2852738" y="3073260"/>
            <a:ext cx="5145891" cy="3025881"/>
          </a:xfrm>
          <a:prstGeom prst="cloudCallout">
            <a:avLst>
              <a:gd name="adj1" fmla="val -27004"/>
              <a:gd name="adj2" fmla="val 37917"/>
            </a:avLst>
          </a:prstGeom>
          <a:solidFill>
            <a:srgbClr val="CCFFCC"/>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4400" b="1" i="1" dirty="0">
                <a:solidFill>
                  <a:srgbClr val="008000"/>
                </a:solidFill>
              </a:rPr>
              <a:t>This slide has been censored.</a:t>
            </a:r>
            <a:endParaRPr lang="en-AU" sz="4400" b="1" i="1" dirty="0">
              <a:solidFill>
                <a:srgbClr val="008000"/>
              </a:solidFill>
            </a:endParaRPr>
          </a:p>
        </p:txBody>
      </p:sp>
      <p:sp>
        <p:nvSpPr>
          <p:cNvPr id="5" name="Rectangle: Rounded Corners 4">
            <a:extLst>
              <a:ext uri="{FF2B5EF4-FFF2-40B4-BE49-F238E27FC236}">
                <a16:creationId xmlns:a16="http://schemas.microsoft.com/office/drawing/2014/main" id="{C0F72054-D12D-4141-8A85-DF3C1146614A}"/>
              </a:ext>
            </a:extLst>
          </p:cNvPr>
          <p:cNvSpPr/>
          <p:nvPr/>
        </p:nvSpPr>
        <p:spPr>
          <a:xfrm>
            <a:off x="84841" y="396239"/>
            <a:ext cx="2668519" cy="353568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sz="2800" b="1" i="1" dirty="0"/>
              <a:t>your shit</a:t>
            </a:r>
          </a:p>
          <a:p>
            <a:pPr algn="ctr">
              <a:spcAft>
                <a:spcPts val="600"/>
              </a:spcAft>
            </a:pPr>
            <a:r>
              <a:rPr lang="en-AU" sz="2800" dirty="0"/>
              <a:t>(a noun group)</a:t>
            </a:r>
          </a:p>
          <a:p>
            <a:pPr algn="ctr">
              <a:spcAft>
                <a:spcPts val="600"/>
              </a:spcAft>
            </a:pPr>
            <a:endParaRPr lang="en-AU" sz="2800" dirty="0"/>
          </a:p>
          <a:p>
            <a:pPr algn="ctr">
              <a:spcAft>
                <a:spcPts val="600"/>
              </a:spcAft>
            </a:pPr>
            <a:r>
              <a:rPr lang="en-AU" sz="2800" b="1" i="1" dirty="0"/>
              <a:t>you’re shit </a:t>
            </a:r>
          </a:p>
          <a:p>
            <a:pPr algn="ctr">
              <a:spcAft>
                <a:spcPts val="600"/>
              </a:spcAft>
            </a:pPr>
            <a:r>
              <a:rPr lang="en-AU" sz="2800" dirty="0"/>
              <a:t>= you are shit </a:t>
            </a:r>
          </a:p>
          <a:p>
            <a:pPr algn="ctr">
              <a:spcAft>
                <a:spcPts val="600"/>
              </a:spcAft>
            </a:pPr>
            <a:r>
              <a:rPr lang="en-AU" sz="2800" dirty="0"/>
              <a:t>(a clause)</a:t>
            </a:r>
            <a:endParaRPr lang="en-AU" sz="1600" dirty="0"/>
          </a:p>
        </p:txBody>
      </p:sp>
      <p:sp>
        <p:nvSpPr>
          <p:cNvPr id="6" name="Rectangle: Rounded Corners 5">
            <a:extLst>
              <a:ext uri="{FF2B5EF4-FFF2-40B4-BE49-F238E27FC236}">
                <a16:creationId xmlns:a16="http://schemas.microsoft.com/office/drawing/2014/main" id="{6A9E299F-BCDB-4ED6-B82B-6A1006124CD9}"/>
              </a:ext>
            </a:extLst>
          </p:cNvPr>
          <p:cNvSpPr/>
          <p:nvPr/>
        </p:nvSpPr>
        <p:spPr>
          <a:xfrm>
            <a:off x="84841" y="4369405"/>
            <a:ext cx="2668519" cy="231587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sz="2800" b="1" i="1" dirty="0"/>
              <a:t>your </a:t>
            </a:r>
            <a:r>
              <a:rPr lang="en-AU" sz="2800" dirty="0"/>
              <a:t>&amp; </a:t>
            </a:r>
            <a:r>
              <a:rPr lang="en-AU" sz="2800" b="1" i="1" dirty="0"/>
              <a:t>you’re</a:t>
            </a:r>
            <a:r>
              <a:rPr lang="en-AU" sz="2800" dirty="0"/>
              <a:t> (+ </a:t>
            </a:r>
            <a:r>
              <a:rPr lang="en-AU" sz="2800" b="1" i="1" dirty="0"/>
              <a:t>yore</a:t>
            </a:r>
            <a:r>
              <a:rPr lang="en-AU" sz="2800" dirty="0"/>
              <a:t> &amp; </a:t>
            </a:r>
            <a:r>
              <a:rPr lang="en-AU" sz="2800" b="1" i="1" dirty="0"/>
              <a:t>yaw</a:t>
            </a:r>
            <a:r>
              <a:rPr lang="en-AU" sz="2800" dirty="0"/>
              <a:t>) are homophones</a:t>
            </a:r>
            <a:endParaRPr lang="en-AU" sz="1600" dirty="0"/>
          </a:p>
        </p:txBody>
      </p:sp>
    </p:spTree>
    <p:extLst>
      <p:ext uri="{BB962C8B-B14F-4D97-AF65-F5344CB8AC3E}">
        <p14:creationId xmlns:p14="http://schemas.microsoft.com/office/powerpoint/2010/main" val="1152455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339" y="88495"/>
            <a:ext cx="6905435" cy="6681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84226" y="254618"/>
            <a:ext cx="5026254" cy="2620662"/>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Don’t cross Batman on this one.</a:t>
            </a:r>
            <a:endParaRPr lang="en-AU" sz="4400" dirty="0"/>
          </a:p>
        </p:txBody>
      </p:sp>
      <p:sp>
        <p:nvSpPr>
          <p:cNvPr id="5" name="Rectangle: Rounded Corners 4">
            <a:extLst>
              <a:ext uri="{FF2B5EF4-FFF2-40B4-BE49-F238E27FC236}">
                <a16:creationId xmlns:a16="http://schemas.microsoft.com/office/drawing/2014/main" id="{F133EF4B-2AED-4E04-B382-404EB04DCE0A}"/>
              </a:ext>
            </a:extLst>
          </p:cNvPr>
          <p:cNvSpPr/>
          <p:nvPr/>
        </p:nvSpPr>
        <p:spPr>
          <a:xfrm>
            <a:off x="84841" y="3017520"/>
            <a:ext cx="5025639" cy="3667761"/>
          </a:xfrm>
          <a:prstGeom prst="roundRect">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2400"/>
              </a:spcAft>
            </a:pPr>
            <a:r>
              <a:rPr lang="en-AU" sz="3600" b="1" i="1" dirty="0">
                <a:solidFill>
                  <a:schemeClr val="tx1"/>
                </a:solidFill>
                <a:highlight>
                  <a:srgbClr val="00FFFF"/>
                </a:highlight>
              </a:rPr>
              <a:t>Grammatical case</a:t>
            </a:r>
          </a:p>
          <a:p>
            <a:pPr algn="ctr">
              <a:spcAft>
                <a:spcPts val="2400"/>
              </a:spcAft>
            </a:pPr>
            <a:r>
              <a:rPr lang="en-AU" sz="3600" b="1" i="1" dirty="0">
                <a:solidFill>
                  <a:srgbClr val="C00000"/>
                </a:solidFill>
                <a:highlight>
                  <a:srgbClr val="FFFF00"/>
                </a:highlight>
              </a:rPr>
              <a:t>I </a:t>
            </a:r>
            <a:r>
              <a:rPr lang="en-AU" sz="3600" b="1" i="1" dirty="0">
                <a:solidFill>
                  <a:srgbClr val="C00000"/>
                </a:solidFill>
              </a:rPr>
              <a:t>/ me washed the car.</a:t>
            </a:r>
          </a:p>
          <a:p>
            <a:pPr algn="ctr">
              <a:spcAft>
                <a:spcPts val="2400"/>
              </a:spcAft>
            </a:pPr>
            <a:r>
              <a:rPr lang="en-AU" sz="3600" b="1" i="1" dirty="0">
                <a:solidFill>
                  <a:srgbClr val="C00000"/>
                </a:solidFill>
              </a:rPr>
              <a:t>The dog bit I / </a:t>
            </a:r>
            <a:r>
              <a:rPr lang="en-AU" sz="3600" b="1" i="1" dirty="0">
                <a:solidFill>
                  <a:srgbClr val="C00000"/>
                </a:solidFill>
                <a:highlight>
                  <a:srgbClr val="FFFF00"/>
                </a:highlight>
              </a:rPr>
              <a:t>me</a:t>
            </a:r>
            <a:r>
              <a:rPr lang="en-AU" sz="3600" b="1" i="1" dirty="0">
                <a:solidFill>
                  <a:srgbClr val="C00000"/>
                </a:solidFill>
              </a:rPr>
              <a:t>.</a:t>
            </a:r>
          </a:p>
          <a:p>
            <a:pPr algn="ctr">
              <a:spcAft>
                <a:spcPts val="2400"/>
              </a:spcAft>
            </a:pPr>
            <a:r>
              <a:rPr lang="en-AU" sz="3600" b="1" i="1" dirty="0">
                <a:solidFill>
                  <a:srgbClr val="C00000"/>
                </a:solidFill>
              </a:rPr>
              <a:t>Give it to I / </a:t>
            </a:r>
            <a:r>
              <a:rPr lang="en-AU" sz="3600" b="1" i="1" dirty="0">
                <a:solidFill>
                  <a:srgbClr val="C00000"/>
                </a:solidFill>
                <a:highlight>
                  <a:srgbClr val="FFFF00"/>
                </a:highlight>
              </a:rPr>
              <a:t>me</a:t>
            </a:r>
            <a:r>
              <a:rPr lang="en-AU" sz="3600" b="1" i="1" dirty="0">
                <a:solidFill>
                  <a:srgbClr val="C00000"/>
                </a:solidFill>
              </a:rPr>
              <a:t>.</a:t>
            </a:r>
            <a:endParaRPr lang="en-AU" sz="2000" dirty="0">
              <a:solidFill>
                <a:srgbClr val="C00000"/>
              </a:solidFill>
            </a:endParaRPr>
          </a:p>
        </p:txBody>
      </p:sp>
    </p:spTree>
    <p:extLst>
      <p:ext uri="{BB962C8B-B14F-4D97-AF65-F5344CB8AC3E}">
        <p14:creationId xmlns:p14="http://schemas.microsoft.com/office/powerpoint/2010/main" val="194006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wamp may of Frames 1&amp;2"/>
          <p:cNvPicPr>
            <a:picLocks noChangeAspect="1" noChangeArrowheads="1"/>
          </p:cNvPicPr>
          <p:nvPr/>
        </p:nvPicPr>
        <p:blipFill rotWithShape="1">
          <a:blip r:embed="rId2">
            <a:extLst>
              <a:ext uri="{28A0092B-C50C-407E-A947-70E740481C1C}">
                <a14:useLocalDpi xmlns:a14="http://schemas.microsoft.com/office/drawing/2010/main" val="0"/>
              </a:ext>
            </a:extLst>
          </a:blip>
          <a:srcRect t="11784"/>
          <a:stretch/>
        </p:blipFill>
        <p:spPr bwMode="auto">
          <a:xfrm>
            <a:off x="74495" y="70239"/>
            <a:ext cx="8011779" cy="35590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Swamp may of Frame 3">
            <a:extLst>
              <a:ext uri="{FF2B5EF4-FFF2-40B4-BE49-F238E27FC236}">
                <a16:creationId xmlns:a16="http://schemas.microsoft.com/office/drawing/2014/main" id="{A0181BE5-95C1-4C55-A4C2-8390699F2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6274" y="70240"/>
            <a:ext cx="4031230" cy="359086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3078CA15-3BF3-4262-9309-66E96F478C68}"/>
              </a:ext>
            </a:extLst>
          </p:cNvPr>
          <p:cNvSpPr>
            <a:spLocks noGrp="1"/>
          </p:cNvSpPr>
          <p:nvPr>
            <p:ph idx="1"/>
          </p:nvPr>
        </p:nvSpPr>
        <p:spPr>
          <a:xfrm>
            <a:off x="160256" y="3855563"/>
            <a:ext cx="11802357" cy="2755032"/>
          </a:xfrm>
          <a:ln>
            <a:solidFill>
              <a:srgbClr val="C00000"/>
            </a:solidFill>
          </a:ln>
        </p:spPr>
        <p:txBody>
          <a:bodyPr>
            <a:normAutofit/>
          </a:bodyPr>
          <a:lstStyle/>
          <a:p>
            <a:pPr marL="0" indent="0">
              <a:lnSpc>
                <a:spcPct val="100000"/>
              </a:lnSpc>
              <a:spcBef>
                <a:spcPts val="0"/>
              </a:spcBef>
              <a:spcAft>
                <a:spcPts val="2400"/>
              </a:spcAft>
              <a:buNone/>
            </a:pPr>
            <a:r>
              <a:rPr lang="en-AU" sz="3200" dirty="0"/>
              <a:t>I failed my last theory exam.</a:t>
            </a:r>
          </a:p>
          <a:p>
            <a:pPr marL="0" indent="0">
              <a:lnSpc>
                <a:spcPct val="100000"/>
              </a:lnSpc>
              <a:spcBef>
                <a:spcPts val="0"/>
              </a:spcBef>
              <a:spcAft>
                <a:spcPts val="2400"/>
              </a:spcAft>
              <a:buNone/>
            </a:pPr>
            <a:r>
              <a:rPr lang="en-AU" sz="3200" dirty="0"/>
              <a:t>I would have passed if I hadn’t had a bad case of water on the knee.</a:t>
            </a:r>
          </a:p>
          <a:p>
            <a:pPr marL="0" indent="0">
              <a:lnSpc>
                <a:spcPct val="100000"/>
              </a:lnSpc>
              <a:spcBef>
                <a:spcPts val="0"/>
              </a:spcBef>
              <a:spcAft>
                <a:spcPts val="2400"/>
              </a:spcAft>
              <a:buNone/>
            </a:pPr>
            <a:r>
              <a:rPr lang="en-AU" sz="3200" dirty="0"/>
              <a:t>Studying may of helped in a small way also.</a:t>
            </a:r>
          </a:p>
        </p:txBody>
      </p:sp>
      <p:sp>
        <p:nvSpPr>
          <p:cNvPr id="2" name="Rectangle: Rounded Corners 1">
            <a:extLst>
              <a:ext uri="{FF2B5EF4-FFF2-40B4-BE49-F238E27FC236}">
                <a16:creationId xmlns:a16="http://schemas.microsoft.com/office/drawing/2014/main" id="{4AB7F953-FF24-4F27-BC15-D006D2F3CD0A}"/>
              </a:ext>
            </a:extLst>
          </p:cNvPr>
          <p:cNvSpPr/>
          <p:nvPr/>
        </p:nvSpPr>
        <p:spPr>
          <a:xfrm>
            <a:off x="5571242" y="3661106"/>
            <a:ext cx="6460502" cy="95446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i="1" dirty="0"/>
              <a:t>Is there a grammar problem here?</a:t>
            </a:r>
          </a:p>
        </p:txBody>
      </p:sp>
      <p:sp>
        <p:nvSpPr>
          <p:cNvPr id="6" name="Text Box 4">
            <a:extLst>
              <a:ext uri="{FF2B5EF4-FFF2-40B4-BE49-F238E27FC236}">
                <a16:creationId xmlns:a16="http://schemas.microsoft.com/office/drawing/2014/main" id="{C742CAA6-A6D8-4CF8-84A4-A4CAF5489B89}"/>
              </a:ext>
            </a:extLst>
          </p:cNvPr>
          <p:cNvSpPr txBox="1">
            <a:spLocks noChangeArrowheads="1"/>
          </p:cNvSpPr>
          <p:nvPr/>
        </p:nvSpPr>
        <p:spPr bwMode="auto">
          <a:xfrm>
            <a:off x="7447280" y="5402765"/>
            <a:ext cx="4670224" cy="1384995"/>
          </a:xfrm>
          <a:prstGeom prst="rect">
            <a:avLst/>
          </a:prstGeom>
          <a:solidFill>
            <a:schemeClr val="bg1">
              <a:lumMod val="85000"/>
            </a:schemeClr>
          </a:solidFill>
          <a:ln w="38100">
            <a:solidFill>
              <a:srgbClr val="FF0000"/>
            </a:solidFill>
            <a:miter lim="800000"/>
            <a:headEnd/>
            <a:tailEnd/>
          </a:ln>
          <a:effectLst/>
        </p:spPr>
        <p:txBody>
          <a:bodyPr wrap="square">
            <a:spAutoFit/>
          </a:bodyPr>
          <a:lstStyle/>
          <a:p>
            <a:pPr algn="ctr">
              <a:spcBef>
                <a:spcPct val="50000"/>
              </a:spcBef>
            </a:pPr>
            <a:r>
              <a:rPr lang="en-US" altLang="en-US" sz="2800" b="1" dirty="0">
                <a:solidFill>
                  <a:srgbClr val="FF0000"/>
                </a:solidFill>
              </a:rPr>
              <a:t>a common misunderstanding </a:t>
            </a:r>
            <a:r>
              <a:rPr lang="en-US" altLang="en-US" sz="2800" b="1" u="sng" dirty="0">
                <a:solidFill>
                  <a:srgbClr val="FF0000"/>
                </a:solidFill>
              </a:rPr>
              <a:t>NOT</a:t>
            </a:r>
            <a:r>
              <a:rPr lang="en-US" altLang="en-US" sz="2800" b="1" dirty="0">
                <a:solidFill>
                  <a:srgbClr val="FF0000"/>
                </a:solidFill>
              </a:rPr>
              <a:t> an accepted standard pattern in English grammar.</a:t>
            </a:r>
          </a:p>
        </p:txBody>
      </p:sp>
      <p:cxnSp>
        <p:nvCxnSpPr>
          <p:cNvPr id="5" name="Straight Arrow Connector 4">
            <a:extLst>
              <a:ext uri="{FF2B5EF4-FFF2-40B4-BE49-F238E27FC236}">
                <a16:creationId xmlns:a16="http://schemas.microsoft.com/office/drawing/2014/main" id="{C15569D3-95D4-4DA4-BE5A-4053C478B05E}"/>
              </a:ext>
            </a:extLst>
          </p:cNvPr>
          <p:cNvCxnSpPr>
            <a:cxnSpLocks/>
          </p:cNvCxnSpPr>
          <p:nvPr/>
        </p:nvCxnSpPr>
        <p:spPr>
          <a:xfrm flipH="1" flipV="1">
            <a:off x="2799763" y="5967169"/>
            <a:ext cx="103693" cy="5268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C951862-67D2-4AF2-AE94-887B5EB233D8}"/>
              </a:ext>
            </a:extLst>
          </p:cNvPr>
          <p:cNvCxnSpPr>
            <a:cxnSpLocks/>
          </p:cNvCxnSpPr>
          <p:nvPr/>
        </p:nvCxnSpPr>
        <p:spPr>
          <a:xfrm flipH="1" flipV="1">
            <a:off x="11313740" y="680304"/>
            <a:ext cx="309509" cy="5357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7A6E1486-76BE-4538-BDE6-B74ABE8C6377}"/>
              </a:ext>
            </a:extLst>
          </p:cNvPr>
          <p:cNvSpPr/>
          <p:nvPr/>
        </p:nvSpPr>
        <p:spPr>
          <a:xfrm>
            <a:off x="3458677" y="2017336"/>
            <a:ext cx="1782627" cy="1216057"/>
          </a:xfrm>
          <a:prstGeom prst="roundRect">
            <a:avLst/>
          </a:prstGeom>
          <a:solidFill>
            <a:srgbClr val="252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t>This is correct</a:t>
            </a:r>
          </a:p>
        </p:txBody>
      </p:sp>
      <p:cxnSp>
        <p:nvCxnSpPr>
          <p:cNvPr id="10" name="Straight Arrow Connector 9">
            <a:extLst>
              <a:ext uri="{FF2B5EF4-FFF2-40B4-BE49-F238E27FC236}">
                <a16:creationId xmlns:a16="http://schemas.microsoft.com/office/drawing/2014/main" id="{FA981133-05D6-4240-9B3F-D2AEA8C0BF08}"/>
              </a:ext>
            </a:extLst>
          </p:cNvPr>
          <p:cNvCxnSpPr>
            <a:cxnSpLocks/>
            <a:stCxn id="3" idx="0"/>
          </p:cNvCxnSpPr>
          <p:nvPr/>
        </p:nvCxnSpPr>
        <p:spPr>
          <a:xfrm flipV="1">
            <a:off x="4349991" y="680304"/>
            <a:ext cx="1221251" cy="1337032"/>
          </a:xfrm>
          <a:prstGeom prst="straightConnector1">
            <a:avLst/>
          </a:prstGeom>
          <a:ln w="76200">
            <a:solidFill>
              <a:srgbClr val="252FF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36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ChangeArrowheads="1"/>
          </p:cNvSpPr>
          <p:nvPr>
            <p:ph type="title"/>
          </p:nvPr>
        </p:nvSpPr>
        <p:spPr>
          <a:xfrm>
            <a:off x="4477082" y="216253"/>
            <a:ext cx="7268065" cy="1325563"/>
          </a:xfrm>
          <a:solidFill>
            <a:schemeClr val="accent4">
              <a:lumMod val="40000"/>
              <a:lumOff val="60000"/>
            </a:schemeClr>
          </a:solidFill>
        </p:spPr>
        <p:txBody>
          <a:bodyPr/>
          <a:lstStyle/>
          <a:p>
            <a:pPr algn="ctr"/>
            <a:r>
              <a:rPr lang="en-US" altLang="en-US" b="1" dirty="0">
                <a:latin typeface="Calibri" panose="020F0502020204030204" pitchFamily="34" charset="0"/>
                <a:cs typeface="Calibri" panose="020F0502020204030204" pitchFamily="34" charset="0"/>
              </a:rPr>
              <a:t>A prevalent misunderstanding</a:t>
            </a:r>
          </a:p>
        </p:txBody>
      </p:sp>
      <p:sp>
        <p:nvSpPr>
          <p:cNvPr id="847875" name="Rectangle 3"/>
          <p:cNvSpPr>
            <a:spLocks noGrp="1" noChangeArrowheads="1"/>
          </p:cNvSpPr>
          <p:nvPr>
            <p:ph type="body" idx="1"/>
          </p:nvPr>
        </p:nvSpPr>
        <p:spPr>
          <a:xfrm>
            <a:off x="295372" y="3723588"/>
            <a:ext cx="7594863" cy="3013288"/>
          </a:xfrm>
        </p:spPr>
        <p:txBody>
          <a:bodyPr/>
          <a:lstStyle/>
          <a:p>
            <a:pPr marL="571500" indent="-571500">
              <a:spcAft>
                <a:spcPct val="70000"/>
              </a:spcAft>
              <a:buFont typeface="Wingdings" pitchFamily="2" charset="2"/>
              <a:buAutoNum type="arabicPeriod"/>
            </a:pPr>
            <a:r>
              <a:rPr lang="en-US" altLang="en-US" sz="3600" dirty="0"/>
              <a:t> </a:t>
            </a:r>
            <a:r>
              <a:rPr lang="en-US" altLang="en-US" sz="3600" dirty="0">
                <a:solidFill>
                  <a:srgbClr val="FF0000"/>
                </a:solidFill>
              </a:rPr>
              <a:t>I</a:t>
            </a:r>
            <a:r>
              <a:rPr lang="en-US" altLang="en-US" sz="3600" dirty="0"/>
              <a:t> </a:t>
            </a:r>
            <a:r>
              <a:rPr lang="en-US" altLang="en-US" sz="3600" dirty="0">
                <a:highlight>
                  <a:srgbClr val="00FF00"/>
                </a:highlight>
              </a:rPr>
              <a:t>would have passed</a:t>
            </a:r>
            <a:r>
              <a:rPr lang="en-US" altLang="en-US" sz="3600" dirty="0"/>
              <a:t> </a:t>
            </a:r>
            <a:r>
              <a:rPr lang="en-US" altLang="en-US" sz="3600" dirty="0">
                <a:solidFill>
                  <a:srgbClr val="FF0000"/>
                </a:solidFill>
              </a:rPr>
              <a:t>the exam</a:t>
            </a:r>
            <a:r>
              <a:rPr lang="en-US" altLang="en-US" sz="3600" dirty="0"/>
              <a:t>. </a:t>
            </a:r>
            <a:r>
              <a:rPr lang="en-US" altLang="en-US" sz="3600" b="1" dirty="0">
                <a:solidFill>
                  <a:srgbClr val="0000FF"/>
                </a:solidFill>
                <a:sym typeface="Wingdings" pitchFamily="2" charset="2"/>
              </a:rPr>
              <a:t></a:t>
            </a:r>
          </a:p>
          <a:p>
            <a:pPr marL="571500" indent="-571500">
              <a:spcAft>
                <a:spcPct val="70000"/>
              </a:spcAft>
              <a:buFont typeface="Wingdings" pitchFamily="2" charset="2"/>
              <a:buAutoNum type="arabicPeriod"/>
            </a:pPr>
            <a:r>
              <a:rPr lang="en-US" altLang="en-US" sz="3600" dirty="0">
                <a:sym typeface="Wingdings" pitchFamily="2" charset="2"/>
              </a:rPr>
              <a:t> </a:t>
            </a:r>
            <a:r>
              <a:rPr lang="en-US" altLang="en-US" sz="3600" dirty="0">
                <a:solidFill>
                  <a:srgbClr val="FF0000"/>
                </a:solidFill>
                <a:sym typeface="Wingdings" pitchFamily="2" charset="2"/>
              </a:rPr>
              <a:t>I</a:t>
            </a:r>
            <a:r>
              <a:rPr lang="en-US" altLang="en-US" sz="3600" dirty="0">
                <a:sym typeface="Wingdings" pitchFamily="2" charset="2"/>
              </a:rPr>
              <a:t> </a:t>
            </a:r>
            <a:r>
              <a:rPr lang="en-US" altLang="en-US" sz="3600" dirty="0">
                <a:highlight>
                  <a:srgbClr val="00FF00"/>
                </a:highlight>
                <a:sym typeface="Wingdings" pitchFamily="2" charset="2"/>
              </a:rPr>
              <a:t>would’ve passed</a:t>
            </a:r>
            <a:r>
              <a:rPr lang="en-US" altLang="en-US" sz="3600" dirty="0">
                <a:sym typeface="Wingdings" pitchFamily="2" charset="2"/>
              </a:rPr>
              <a:t> </a:t>
            </a:r>
            <a:r>
              <a:rPr lang="en-US" altLang="en-US" sz="3600" dirty="0">
                <a:solidFill>
                  <a:srgbClr val="FF0000"/>
                </a:solidFill>
                <a:sym typeface="Wingdings" pitchFamily="2" charset="2"/>
              </a:rPr>
              <a:t>the exam</a:t>
            </a:r>
            <a:r>
              <a:rPr lang="en-US" altLang="en-US" sz="3600" dirty="0">
                <a:sym typeface="Wingdings" pitchFamily="2" charset="2"/>
              </a:rPr>
              <a:t>. </a:t>
            </a:r>
            <a:r>
              <a:rPr lang="en-US" altLang="en-US" sz="3600" dirty="0">
                <a:solidFill>
                  <a:srgbClr val="252FF7"/>
                </a:solidFill>
                <a:sym typeface="Wingdings" pitchFamily="2" charset="2"/>
              </a:rPr>
              <a:t></a:t>
            </a:r>
          </a:p>
          <a:p>
            <a:pPr marL="571500" indent="-571500">
              <a:spcAft>
                <a:spcPct val="70000"/>
              </a:spcAft>
              <a:buFont typeface="Wingdings" pitchFamily="2" charset="2"/>
              <a:buAutoNum type="arabicPeriod"/>
            </a:pPr>
            <a:r>
              <a:rPr lang="en-US" altLang="en-US" sz="3600" dirty="0">
                <a:sym typeface="Wingdings" pitchFamily="2" charset="2"/>
              </a:rPr>
              <a:t> </a:t>
            </a:r>
            <a:r>
              <a:rPr lang="en-US" altLang="en-US" sz="3600" i="1" dirty="0">
                <a:solidFill>
                  <a:srgbClr val="FF0000"/>
                </a:solidFill>
              </a:rPr>
              <a:t>I</a:t>
            </a:r>
            <a:r>
              <a:rPr lang="en-US" altLang="en-US" sz="3600" i="1" dirty="0"/>
              <a:t> </a:t>
            </a:r>
            <a:r>
              <a:rPr lang="en-US" altLang="en-US" sz="3600" i="1" dirty="0">
                <a:highlight>
                  <a:srgbClr val="00FF00"/>
                </a:highlight>
              </a:rPr>
              <a:t>would </a:t>
            </a:r>
            <a:r>
              <a:rPr lang="en-US" altLang="en-US" sz="3600" i="1" u="sng" dirty="0">
                <a:highlight>
                  <a:srgbClr val="00FF00"/>
                </a:highlight>
              </a:rPr>
              <a:t>of</a:t>
            </a:r>
            <a:r>
              <a:rPr lang="en-US" altLang="en-US" sz="3600" i="1" dirty="0">
                <a:highlight>
                  <a:srgbClr val="00FF00"/>
                </a:highlight>
              </a:rPr>
              <a:t> passed</a:t>
            </a:r>
            <a:r>
              <a:rPr lang="en-US" altLang="en-US" sz="3600" i="1" dirty="0"/>
              <a:t> </a:t>
            </a:r>
            <a:r>
              <a:rPr lang="en-US" altLang="en-US" sz="3600" i="1" dirty="0">
                <a:solidFill>
                  <a:srgbClr val="FF0000"/>
                </a:solidFill>
              </a:rPr>
              <a:t>the exam</a:t>
            </a:r>
            <a:r>
              <a:rPr lang="en-US" altLang="en-US" sz="3600" dirty="0"/>
              <a:t>. </a:t>
            </a:r>
            <a:r>
              <a:rPr lang="en-US" altLang="en-US" sz="4400" b="1" i="1" dirty="0">
                <a:solidFill>
                  <a:srgbClr val="FF0000"/>
                </a:solidFill>
              </a:rPr>
              <a:t>×</a:t>
            </a:r>
            <a:endParaRPr lang="en-US" altLang="en-US" sz="3600" b="1" i="1" dirty="0">
              <a:solidFill>
                <a:srgbClr val="FF0000"/>
              </a:solidFill>
              <a:sym typeface="Wingdings" pitchFamily="2" charset="2"/>
            </a:endParaRPr>
          </a:p>
        </p:txBody>
      </p:sp>
      <p:pic>
        <p:nvPicPr>
          <p:cNvPr id="2" name="Picture 1">
            <a:extLst>
              <a:ext uri="{FF2B5EF4-FFF2-40B4-BE49-F238E27FC236}">
                <a16:creationId xmlns:a16="http://schemas.microsoft.com/office/drawing/2014/main" id="{843C34FC-0BF1-4D8E-B66C-8CAFD84720C3}"/>
              </a:ext>
            </a:extLst>
          </p:cNvPr>
          <p:cNvPicPr>
            <a:picLocks noChangeAspect="1"/>
          </p:cNvPicPr>
          <p:nvPr/>
        </p:nvPicPr>
        <p:blipFill rotWithShape="1">
          <a:blip r:embed="rId2"/>
          <a:srcRect l="3933" t="3149" r="4768" b="2794"/>
          <a:stretch/>
        </p:blipFill>
        <p:spPr>
          <a:xfrm>
            <a:off x="7409468" y="1770746"/>
            <a:ext cx="4609709" cy="4966130"/>
          </a:xfrm>
          <a:prstGeom prst="rect">
            <a:avLst/>
          </a:prstGeom>
        </p:spPr>
      </p:pic>
      <p:pic>
        <p:nvPicPr>
          <p:cNvPr id="3" name="Picture 2">
            <a:extLst>
              <a:ext uri="{FF2B5EF4-FFF2-40B4-BE49-F238E27FC236}">
                <a16:creationId xmlns:a16="http://schemas.microsoft.com/office/drawing/2014/main" id="{2CEE8BA0-C2F2-C89A-8EF2-6A9D048BA4ED}"/>
              </a:ext>
            </a:extLst>
          </p:cNvPr>
          <p:cNvPicPr>
            <a:picLocks noChangeAspect="1"/>
          </p:cNvPicPr>
          <p:nvPr/>
        </p:nvPicPr>
        <p:blipFill>
          <a:blip r:embed="rId3"/>
          <a:stretch>
            <a:fillRect/>
          </a:stretch>
        </p:blipFill>
        <p:spPr>
          <a:xfrm>
            <a:off x="209488" y="141403"/>
            <a:ext cx="3881745" cy="3476900"/>
          </a:xfrm>
          <a:prstGeom prst="rect">
            <a:avLst/>
          </a:prstGeom>
        </p:spPr>
      </p:pic>
    </p:spTree>
    <p:extLst>
      <p:ext uri="{BB962C8B-B14F-4D97-AF65-F5344CB8AC3E}">
        <p14:creationId xmlns:p14="http://schemas.microsoft.com/office/powerpoint/2010/main" val="3167315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3877CE-D1AA-4C45-A7AC-7924B8D2D64E}"/>
              </a:ext>
            </a:extLst>
          </p:cNvPr>
          <p:cNvSpPr>
            <a:spLocks noGrp="1"/>
          </p:cNvSpPr>
          <p:nvPr>
            <p:ph type="title"/>
          </p:nvPr>
        </p:nvSpPr>
        <p:spPr>
          <a:solidFill>
            <a:schemeClr val="accent4">
              <a:lumMod val="40000"/>
              <a:lumOff val="60000"/>
            </a:schemeClr>
          </a:solidFill>
        </p:spPr>
        <p:txBody>
          <a:bodyPr>
            <a:normAutofit/>
          </a:bodyPr>
          <a:lstStyle/>
          <a:p>
            <a:pPr algn="ctr"/>
            <a:r>
              <a:rPr lang="en-AU" sz="4800" b="1" dirty="0">
                <a:latin typeface="Calibri" panose="020F0502020204030204" pitchFamily="34" charset="0"/>
                <a:cs typeface="Calibri" panose="020F0502020204030204" pitchFamily="34" charset="0"/>
              </a:rPr>
              <a:t>One of those preliminary questions</a:t>
            </a:r>
          </a:p>
        </p:txBody>
      </p:sp>
      <p:sp>
        <p:nvSpPr>
          <p:cNvPr id="6" name="Content Placeholder 5">
            <a:extLst>
              <a:ext uri="{FF2B5EF4-FFF2-40B4-BE49-F238E27FC236}">
                <a16:creationId xmlns:a16="http://schemas.microsoft.com/office/drawing/2014/main" id="{F3D14498-5554-4D94-BB8C-02EE613337D5}"/>
              </a:ext>
            </a:extLst>
          </p:cNvPr>
          <p:cNvSpPr>
            <a:spLocks noGrp="1"/>
          </p:cNvSpPr>
          <p:nvPr>
            <p:ph idx="1"/>
          </p:nvPr>
        </p:nvSpPr>
        <p:spPr/>
        <p:txBody>
          <a:bodyPr anchor="ctr">
            <a:normAutofit/>
          </a:bodyPr>
          <a:lstStyle/>
          <a:p>
            <a:pPr marL="0" indent="0" algn="ctr">
              <a:buNone/>
            </a:pPr>
            <a:r>
              <a:rPr lang="en-AU" sz="11500" b="1" i="1" dirty="0">
                <a:solidFill>
                  <a:srgbClr val="C00000"/>
                </a:solidFill>
              </a:rPr>
              <a:t>What is grammar?</a:t>
            </a:r>
          </a:p>
        </p:txBody>
      </p:sp>
    </p:spTree>
    <p:extLst>
      <p:ext uri="{BB962C8B-B14F-4D97-AF65-F5344CB8AC3E}">
        <p14:creationId xmlns:p14="http://schemas.microsoft.com/office/powerpoint/2010/main" val="2737582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3877CE-D1AA-4C45-A7AC-7924B8D2D64E}"/>
              </a:ext>
            </a:extLst>
          </p:cNvPr>
          <p:cNvSpPr>
            <a:spLocks noGrp="1"/>
          </p:cNvSpPr>
          <p:nvPr>
            <p:ph type="title"/>
          </p:nvPr>
        </p:nvSpPr>
        <p:spPr>
          <a:solidFill>
            <a:schemeClr val="accent4">
              <a:lumMod val="40000"/>
              <a:lumOff val="60000"/>
            </a:schemeClr>
          </a:solidFill>
        </p:spPr>
        <p:txBody>
          <a:bodyPr>
            <a:normAutofit/>
          </a:bodyPr>
          <a:lstStyle/>
          <a:p>
            <a:pPr algn="ctr"/>
            <a:r>
              <a:rPr lang="en-AU" sz="4800" b="1" dirty="0">
                <a:latin typeface="Calibri" panose="020F0502020204030204" pitchFamily="34" charset="0"/>
                <a:cs typeface="Calibri" panose="020F0502020204030204" pitchFamily="34" charset="0"/>
              </a:rPr>
              <a:t>Another of those preliminary questions</a:t>
            </a:r>
          </a:p>
        </p:txBody>
      </p:sp>
      <p:sp>
        <p:nvSpPr>
          <p:cNvPr id="6" name="Content Placeholder 5">
            <a:extLst>
              <a:ext uri="{FF2B5EF4-FFF2-40B4-BE49-F238E27FC236}">
                <a16:creationId xmlns:a16="http://schemas.microsoft.com/office/drawing/2014/main" id="{F3D14498-5554-4D94-BB8C-02EE613337D5}"/>
              </a:ext>
            </a:extLst>
          </p:cNvPr>
          <p:cNvSpPr>
            <a:spLocks noGrp="1"/>
          </p:cNvSpPr>
          <p:nvPr>
            <p:ph idx="1"/>
          </p:nvPr>
        </p:nvSpPr>
        <p:spPr>
          <a:xfrm>
            <a:off x="838200" y="1825625"/>
            <a:ext cx="10515600" cy="4914540"/>
          </a:xfrm>
        </p:spPr>
        <p:txBody>
          <a:bodyPr anchor="ctr">
            <a:normAutofit/>
          </a:bodyPr>
          <a:lstStyle/>
          <a:p>
            <a:pPr marL="0" indent="0" algn="ctr">
              <a:buNone/>
            </a:pPr>
            <a:r>
              <a:rPr lang="en-AU" sz="8800" b="1" i="1" dirty="0">
                <a:solidFill>
                  <a:srgbClr val="C00000"/>
                </a:solidFill>
                <a:latin typeface="Calibri" panose="020F0502020204030204" pitchFamily="34" charset="0"/>
                <a:cs typeface="Calibri" panose="020F0502020204030204" pitchFamily="34" charset="0"/>
              </a:rPr>
              <a:t>What is the basic structure of the English sentence?</a:t>
            </a:r>
          </a:p>
        </p:txBody>
      </p:sp>
    </p:spTree>
    <p:extLst>
      <p:ext uri="{BB962C8B-B14F-4D97-AF65-F5344CB8AC3E}">
        <p14:creationId xmlns:p14="http://schemas.microsoft.com/office/powerpoint/2010/main" val="999092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157C-CEB6-4A3E-BB6E-EB56AE80364F}"/>
              </a:ext>
            </a:extLst>
          </p:cNvPr>
          <p:cNvSpPr>
            <a:spLocks noGrp="1"/>
          </p:cNvSpPr>
          <p:nvPr>
            <p:ph type="title"/>
          </p:nvPr>
        </p:nvSpPr>
        <p:spPr>
          <a:xfrm>
            <a:off x="838200" y="226244"/>
            <a:ext cx="10515600" cy="999242"/>
          </a:xfrm>
          <a:solidFill>
            <a:schemeClr val="accent4">
              <a:lumMod val="40000"/>
              <a:lumOff val="60000"/>
            </a:schemeClr>
          </a:solidFill>
        </p:spPr>
        <p:txBody>
          <a:bodyPr/>
          <a:lstStyle/>
          <a:p>
            <a:pPr algn="ctr"/>
            <a:r>
              <a:rPr lang="en-AU" b="1" dirty="0">
                <a:latin typeface="Calibri" panose="020F0502020204030204" pitchFamily="34" charset="0"/>
                <a:cs typeface="Calibri" panose="020F0502020204030204" pitchFamily="34" charset="0"/>
              </a:rPr>
              <a:t>Basic structure of the English sentence?</a:t>
            </a:r>
          </a:p>
        </p:txBody>
      </p:sp>
      <p:graphicFrame>
        <p:nvGraphicFramePr>
          <p:cNvPr id="11" name="Table 10">
            <a:extLst>
              <a:ext uri="{FF2B5EF4-FFF2-40B4-BE49-F238E27FC236}">
                <a16:creationId xmlns:a16="http://schemas.microsoft.com/office/drawing/2014/main" id="{2CB6EC28-4EE2-43E5-99FF-707806A43A4C}"/>
              </a:ext>
            </a:extLst>
          </p:cNvPr>
          <p:cNvGraphicFramePr>
            <a:graphicFrameLocks noGrp="1"/>
          </p:cNvGraphicFramePr>
          <p:nvPr>
            <p:extLst>
              <p:ext uri="{D42A27DB-BD31-4B8C-83A1-F6EECF244321}">
                <p14:modId xmlns:p14="http://schemas.microsoft.com/office/powerpoint/2010/main" val="3583610422"/>
              </p:ext>
            </p:extLst>
          </p:nvPr>
        </p:nvGraphicFramePr>
        <p:xfrm>
          <a:off x="2799758" y="2809964"/>
          <a:ext cx="6592479" cy="1522848"/>
        </p:xfrm>
        <a:graphic>
          <a:graphicData uri="http://schemas.openxmlformats.org/drawingml/2006/table">
            <a:tbl>
              <a:tblPr firstRow="1" bandRow="1">
                <a:tableStyleId>{5C22544A-7EE6-4342-B048-85BDC9FD1C3A}</a:tableStyleId>
              </a:tblPr>
              <a:tblGrid>
                <a:gridCol w="1765955">
                  <a:extLst>
                    <a:ext uri="{9D8B030D-6E8A-4147-A177-3AD203B41FA5}">
                      <a16:colId xmlns:a16="http://schemas.microsoft.com/office/drawing/2014/main" val="2177036688"/>
                    </a:ext>
                  </a:extLst>
                </a:gridCol>
                <a:gridCol w="1583703">
                  <a:extLst>
                    <a:ext uri="{9D8B030D-6E8A-4147-A177-3AD203B41FA5}">
                      <a16:colId xmlns:a16="http://schemas.microsoft.com/office/drawing/2014/main" val="1253126427"/>
                    </a:ext>
                  </a:extLst>
                </a:gridCol>
                <a:gridCol w="3242821">
                  <a:extLst>
                    <a:ext uri="{9D8B030D-6E8A-4147-A177-3AD203B41FA5}">
                      <a16:colId xmlns:a16="http://schemas.microsoft.com/office/drawing/2014/main" val="3083504376"/>
                    </a:ext>
                  </a:extLst>
                </a:gridCol>
              </a:tblGrid>
              <a:tr h="749851">
                <a:tc>
                  <a:txBody>
                    <a:bodyPr/>
                    <a:lstStyle/>
                    <a:p>
                      <a:pPr algn="ctr"/>
                      <a:r>
                        <a:rPr lang="en-AU" sz="3200" b="0" dirty="0">
                          <a:solidFill>
                            <a:schemeClr val="tx1"/>
                          </a:solidFill>
                        </a:rPr>
                        <a:t>The Club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b="0" dirty="0">
                          <a:solidFill>
                            <a:schemeClr val="tx1"/>
                          </a:solidFill>
                          <a:highlight>
                            <a:srgbClr val="00FF00"/>
                          </a:highlight>
                        </a:rPr>
                        <a:t>serves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b="0" dirty="0">
                          <a:solidFill>
                            <a:schemeClr val="tx1"/>
                          </a:solidFill>
                        </a:rPr>
                        <a:t>excellent meals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909593"/>
                  </a:ext>
                </a:extLst>
              </a:tr>
              <a:tr h="772997">
                <a:tc>
                  <a:txBody>
                    <a:bodyPr/>
                    <a:lstStyle/>
                    <a:p>
                      <a:pPr algn="ctr"/>
                      <a:r>
                        <a:rPr lang="en-AU" sz="3200" dirty="0">
                          <a:solidFill>
                            <a:srgbClr val="FF0000"/>
                          </a:solidFill>
                        </a:rPr>
                        <a:t>subject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dirty="0">
                          <a:highlight>
                            <a:srgbClr val="00FF00"/>
                          </a:highlight>
                        </a:rPr>
                        <a:t>verb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dirty="0">
                          <a:solidFill>
                            <a:srgbClr val="FF0000"/>
                          </a:solidFill>
                        </a:rPr>
                        <a:t>object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1416355"/>
                  </a:ext>
                </a:extLst>
              </a:tr>
            </a:tbl>
          </a:graphicData>
        </a:graphic>
      </p:graphicFrame>
      <p:graphicFrame>
        <p:nvGraphicFramePr>
          <p:cNvPr id="12" name="Table 11">
            <a:extLst>
              <a:ext uri="{FF2B5EF4-FFF2-40B4-BE49-F238E27FC236}">
                <a16:creationId xmlns:a16="http://schemas.microsoft.com/office/drawing/2014/main" id="{A02E2D69-38EC-46D5-AACF-D967B292F85A}"/>
              </a:ext>
            </a:extLst>
          </p:cNvPr>
          <p:cNvGraphicFramePr>
            <a:graphicFrameLocks noGrp="1"/>
          </p:cNvGraphicFramePr>
          <p:nvPr>
            <p:extLst>
              <p:ext uri="{D42A27DB-BD31-4B8C-83A1-F6EECF244321}">
                <p14:modId xmlns:p14="http://schemas.microsoft.com/office/powerpoint/2010/main" val="1370128912"/>
              </p:ext>
            </p:extLst>
          </p:nvPr>
        </p:nvGraphicFramePr>
        <p:xfrm>
          <a:off x="3107703" y="4846108"/>
          <a:ext cx="6158846" cy="1572811"/>
        </p:xfrm>
        <a:graphic>
          <a:graphicData uri="http://schemas.openxmlformats.org/drawingml/2006/table">
            <a:tbl>
              <a:tblPr firstRow="1" bandRow="1">
                <a:tableStyleId>{5C22544A-7EE6-4342-B048-85BDC9FD1C3A}</a:tableStyleId>
              </a:tblPr>
              <a:tblGrid>
                <a:gridCol w="1831943">
                  <a:extLst>
                    <a:ext uri="{9D8B030D-6E8A-4147-A177-3AD203B41FA5}">
                      <a16:colId xmlns:a16="http://schemas.microsoft.com/office/drawing/2014/main" val="2177036688"/>
                    </a:ext>
                  </a:extLst>
                </a:gridCol>
                <a:gridCol w="2450969">
                  <a:extLst>
                    <a:ext uri="{9D8B030D-6E8A-4147-A177-3AD203B41FA5}">
                      <a16:colId xmlns:a16="http://schemas.microsoft.com/office/drawing/2014/main" val="1253126427"/>
                    </a:ext>
                  </a:extLst>
                </a:gridCol>
                <a:gridCol w="1875934">
                  <a:extLst>
                    <a:ext uri="{9D8B030D-6E8A-4147-A177-3AD203B41FA5}">
                      <a16:colId xmlns:a16="http://schemas.microsoft.com/office/drawing/2014/main" val="3083504376"/>
                    </a:ext>
                  </a:extLst>
                </a:gridCol>
              </a:tblGrid>
              <a:tr h="749851">
                <a:tc>
                  <a:txBody>
                    <a:bodyPr/>
                    <a:lstStyle/>
                    <a:p>
                      <a:pPr algn="ctr"/>
                      <a:r>
                        <a:rPr lang="en-AU" sz="3200" b="0" dirty="0">
                          <a:solidFill>
                            <a:schemeClr val="tx1"/>
                          </a:solidFill>
                        </a:rPr>
                        <a:t>The Club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3200" b="0" dirty="0">
                          <a:solidFill>
                            <a:schemeClr val="tx1"/>
                          </a:solidFill>
                          <a:highlight>
                            <a:srgbClr val="00FF00"/>
                          </a:highlight>
                        </a:rPr>
                        <a:t>was formed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3200" b="0" dirty="0">
                          <a:solidFill>
                            <a:schemeClr val="tx1"/>
                          </a:solidFill>
                        </a:rPr>
                        <a:t>in 1892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909593"/>
                  </a:ext>
                </a:extLst>
              </a:tr>
              <a:tr h="772997">
                <a:tc>
                  <a:txBody>
                    <a:bodyPr/>
                    <a:lstStyle/>
                    <a:p>
                      <a:pPr algn="ctr"/>
                      <a:r>
                        <a:rPr lang="en-AU" sz="3200" dirty="0">
                          <a:solidFill>
                            <a:srgbClr val="FF0000"/>
                          </a:solidFill>
                        </a:rPr>
                        <a:t>subject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3200" dirty="0">
                          <a:highlight>
                            <a:srgbClr val="00FF00"/>
                          </a:highlight>
                        </a:rPr>
                        <a:t>verb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4800" b="1"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1416355"/>
                  </a:ext>
                </a:extLst>
              </a:tr>
            </a:tbl>
          </a:graphicData>
        </a:graphic>
      </p:graphicFrame>
      <p:sp>
        <p:nvSpPr>
          <p:cNvPr id="13" name="TextBox 12">
            <a:extLst>
              <a:ext uri="{FF2B5EF4-FFF2-40B4-BE49-F238E27FC236}">
                <a16:creationId xmlns:a16="http://schemas.microsoft.com/office/drawing/2014/main" id="{5D8A5170-2983-4088-A85F-3D81E7134880}"/>
              </a:ext>
            </a:extLst>
          </p:cNvPr>
          <p:cNvSpPr txBox="1"/>
          <p:nvPr/>
        </p:nvSpPr>
        <p:spPr>
          <a:xfrm>
            <a:off x="2716489" y="1465671"/>
            <a:ext cx="6759019" cy="830997"/>
          </a:xfrm>
          <a:prstGeom prst="rect">
            <a:avLst/>
          </a:prstGeom>
          <a:noFill/>
        </p:spPr>
        <p:txBody>
          <a:bodyPr wrap="square" rtlCol="0">
            <a:spAutoFit/>
          </a:bodyPr>
          <a:lstStyle/>
          <a:p>
            <a:pPr algn="ctr"/>
            <a:r>
              <a:rPr lang="en-AU" sz="4800" dirty="0"/>
              <a:t>subject  -  verb  -  object</a:t>
            </a:r>
          </a:p>
        </p:txBody>
      </p:sp>
      <p:sp>
        <p:nvSpPr>
          <p:cNvPr id="14" name="Speech Bubble: Rectangle with Corners Rounded 13">
            <a:extLst>
              <a:ext uri="{FF2B5EF4-FFF2-40B4-BE49-F238E27FC236}">
                <a16:creationId xmlns:a16="http://schemas.microsoft.com/office/drawing/2014/main" id="{A6048775-D171-41F4-A72F-C4435B844875}"/>
              </a:ext>
            </a:extLst>
          </p:cNvPr>
          <p:cNvSpPr/>
          <p:nvPr/>
        </p:nvSpPr>
        <p:spPr>
          <a:xfrm>
            <a:off x="9935852" y="3219566"/>
            <a:ext cx="1951348" cy="2116005"/>
          </a:xfrm>
          <a:prstGeom prst="wedgeRoundRectCallout">
            <a:avLst>
              <a:gd name="adj1" fmla="val -92814"/>
              <a:gd name="adj2" fmla="val 43318"/>
              <a:gd name="adj3" fmla="val 1666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i="1" dirty="0"/>
              <a:t>What about this bit?</a:t>
            </a:r>
          </a:p>
        </p:txBody>
      </p:sp>
    </p:spTree>
    <p:extLst>
      <p:ext uri="{BB962C8B-B14F-4D97-AF65-F5344CB8AC3E}">
        <p14:creationId xmlns:p14="http://schemas.microsoft.com/office/powerpoint/2010/main" val="243248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50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A1F90A-F17F-52A5-132A-B31FCDEC47CB}"/>
              </a:ext>
            </a:extLst>
          </p:cNvPr>
          <p:cNvPicPr>
            <a:picLocks noChangeAspect="1"/>
          </p:cNvPicPr>
          <p:nvPr/>
        </p:nvPicPr>
        <p:blipFill rotWithShape="1">
          <a:blip r:embed="rId2"/>
          <a:srcRect l="24897" t="35782" r="32423" b="45783"/>
          <a:stretch/>
        </p:blipFill>
        <p:spPr>
          <a:xfrm>
            <a:off x="1932495" y="1260834"/>
            <a:ext cx="8079870" cy="1963133"/>
          </a:xfrm>
          <a:prstGeom prst="rect">
            <a:avLst/>
          </a:prstGeom>
          <a:ln>
            <a:solidFill>
              <a:srgbClr val="FF0000"/>
            </a:solidFill>
          </a:ln>
        </p:spPr>
      </p:pic>
      <p:sp>
        <p:nvSpPr>
          <p:cNvPr id="6" name="Title 5">
            <a:extLst>
              <a:ext uri="{FF2B5EF4-FFF2-40B4-BE49-F238E27FC236}">
                <a16:creationId xmlns:a16="http://schemas.microsoft.com/office/drawing/2014/main" id="{EA9E1987-161B-2C56-98F3-72A79019A823}"/>
              </a:ext>
            </a:extLst>
          </p:cNvPr>
          <p:cNvSpPr>
            <a:spLocks noGrp="1"/>
          </p:cNvSpPr>
          <p:nvPr>
            <p:ph type="title"/>
          </p:nvPr>
        </p:nvSpPr>
        <p:spPr>
          <a:xfrm>
            <a:off x="122548" y="136688"/>
            <a:ext cx="11811786" cy="937968"/>
          </a:xfrm>
          <a:solidFill>
            <a:schemeClr val="accent4">
              <a:lumMod val="40000"/>
              <a:lumOff val="60000"/>
            </a:schemeClr>
          </a:solidFill>
        </p:spPr>
        <p:txBody>
          <a:bodyPr>
            <a:normAutofit fontScale="90000"/>
          </a:bodyPr>
          <a:lstStyle/>
          <a:p>
            <a:pPr algn="ctr"/>
            <a:r>
              <a:rPr lang="en-AU" b="1" i="1" dirty="0">
                <a:latin typeface="Calibri" panose="020F0502020204030204" pitchFamily="34" charset="0"/>
                <a:cs typeface="Calibri" panose="020F0502020204030204" pitchFamily="34" charset="0"/>
              </a:rPr>
              <a:t>AC:E</a:t>
            </a:r>
            <a:r>
              <a:rPr lang="en-AU" b="1" dirty="0">
                <a:latin typeface="Calibri" panose="020F0502020204030204" pitchFamily="34" charset="0"/>
                <a:cs typeface="Calibri" panose="020F0502020204030204" pitchFamily="34" charset="0"/>
              </a:rPr>
              <a:t> v9 </a:t>
            </a:r>
            <a:r>
              <a:rPr lang="en-AU" b="1" u="sng" dirty="0">
                <a:latin typeface="Calibri" panose="020F0502020204030204" pitchFamily="34" charset="0"/>
                <a:cs typeface="Calibri" panose="020F0502020204030204" pitchFamily="34" charset="0"/>
              </a:rPr>
              <a:t>Year 1</a:t>
            </a:r>
            <a:r>
              <a:rPr lang="en-AU" b="1" dirty="0">
                <a:latin typeface="Calibri" panose="020F0502020204030204" pitchFamily="34" charset="0"/>
                <a:cs typeface="Calibri" panose="020F0502020204030204" pitchFamily="34" charset="0"/>
              </a:rPr>
              <a:t> Language Strand content description</a:t>
            </a:r>
          </a:p>
        </p:txBody>
      </p:sp>
      <p:sp>
        <p:nvSpPr>
          <p:cNvPr id="7" name="Rectangle 6">
            <a:extLst>
              <a:ext uri="{FF2B5EF4-FFF2-40B4-BE49-F238E27FC236}">
                <a16:creationId xmlns:a16="http://schemas.microsoft.com/office/drawing/2014/main" id="{9BF4AFEA-E177-79CE-F7EB-AEFEDCE2FADE}"/>
              </a:ext>
            </a:extLst>
          </p:cNvPr>
          <p:cNvSpPr/>
          <p:nvPr/>
        </p:nvSpPr>
        <p:spPr>
          <a:xfrm>
            <a:off x="329938" y="3429001"/>
            <a:ext cx="5646656" cy="3273458"/>
          </a:xfrm>
          <a:prstGeom prst="rect">
            <a:avLst/>
          </a:prstGeom>
          <a:solidFill>
            <a:srgbClr val="FCDB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1200"/>
              </a:spcAft>
            </a:pPr>
            <a:r>
              <a:rPr lang="en-US" sz="2400" u="sng" dirty="0">
                <a:solidFill>
                  <a:srgbClr val="000000"/>
                </a:solidFill>
                <a:effectLst/>
              </a:rPr>
              <a:t>Elaboration</a:t>
            </a:r>
            <a:r>
              <a:rPr lang="en-US" sz="2400" dirty="0">
                <a:solidFill>
                  <a:srgbClr val="000000"/>
                </a:solidFill>
                <a:effectLst/>
              </a:rPr>
              <a:t>: knowing that a single event or idea can include </a:t>
            </a:r>
          </a:p>
          <a:p>
            <a:pPr algn="l">
              <a:spcAft>
                <a:spcPts val="1200"/>
              </a:spcAft>
            </a:pPr>
            <a:r>
              <a:rPr lang="en-US" sz="2400" dirty="0">
                <a:solidFill>
                  <a:srgbClr val="000000"/>
                </a:solidFill>
                <a:effectLst/>
              </a:rPr>
              <a:t>a </a:t>
            </a:r>
            <a:r>
              <a:rPr lang="en-US" sz="2400" dirty="0">
                <a:solidFill>
                  <a:srgbClr val="000000"/>
                </a:solidFill>
                <a:effectLst/>
                <a:highlight>
                  <a:srgbClr val="00FF00"/>
                </a:highlight>
              </a:rPr>
              <a:t>process</a:t>
            </a:r>
            <a:r>
              <a:rPr lang="en-US" sz="2400" dirty="0">
                <a:solidFill>
                  <a:srgbClr val="000000"/>
                </a:solidFill>
                <a:effectLst/>
              </a:rPr>
              <a:t>, a happening or a state (verb), </a:t>
            </a:r>
          </a:p>
          <a:p>
            <a:pPr algn="l">
              <a:spcAft>
                <a:spcPts val="1200"/>
              </a:spcAft>
            </a:pPr>
            <a:r>
              <a:rPr lang="en-US" sz="2400" dirty="0">
                <a:solidFill>
                  <a:srgbClr val="000000"/>
                </a:solidFill>
                <a:effectLst/>
              </a:rPr>
              <a:t>the </a:t>
            </a:r>
            <a:r>
              <a:rPr lang="en-US" sz="2400" b="1" dirty="0">
                <a:solidFill>
                  <a:srgbClr val="FF0000"/>
                </a:solidFill>
                <a:effectLst/>
              </a:rPr>
              <a:t>participant</a:t>
            </a:r>
            <a:r>
              <a:rPr lang="en-US" sz="2400" dirty="0">
                <a:solidFill>
                  <a:srgbClr val="000000"/>
                </a:solidFill>
                <a:effectLst/>
              </a:rPr>
              <a:t> or who or what is involved (noun group/phrase), and </a:t>
            </a:r>
          </a:p>
          <a:p>
            <a:pPr algn="l">
              <a:spcAft>
                <a:spcPts val="1200"/>
              </a:spcAft>
            </a:pPr>
            <a:r>
              <a:rPr lang="en-US" sz="2400" dirty="0">
                <a:solidFill>
                  <a:srgbClr val="000000"/>
                </a:solidFill>
                <a:effectLst/>
              </a:rPr>
              <a:t>the surrounding </a:t>
            </a:r>
            <a:r>
              <a:rPr lang="en-US" sz="2400" dirty="0">
                <a:solidFill>
                  <a:srgbClr val="000000"/>
                </a:solidFill>
                <a:effectLst/>
                <a:highlight>
                  <a:srgbClr val="00FFFF"/>
                </a:highlight>
              </a:rPr>
              <a:t>circumstances</a:t>
            </a:r>
            <a:r>
              <a:rPr lang="en-US" sz="2400" dirty="0">
                <a:solidFill>
                  <a:srgbClr val="000000"/>
                </a:solidFill>
                <a:effectLst/>
              </a:rPr>
              <a:t> (adverb group/phrase)</a:t>
            </a:r>
          </a:p>
        </p:txBody>
      </p:sp>
      <p:sp>
        <p:nvSpPr>
          <p:cNvPr id="8" name="Rectangle 7">
            <a:extLst>
              <a:ext uri="{FF2B5EF4-FFF2-40B4-BE49-F238E27FC236}">
                <a16:creationId xmlns:a16="http://schemas.microsoft.com/office/drawing/2014/main" id="{E362E64B-B87C-68D3-6E8D-A54F56A88DA0}"/>
              </a:ext>
            </a:extLst>
          </p:cNvPr>
          <p:cNvSpPr/>
          <p:nvPr/>
        </p:nvSpPr>
        <p:spPr>
          <a:xfrm>
            <a:off x="6429080" y="3429002"/>
            <a:ext cx="5432982" cy="327345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Aft>
                <a:spcPts val="1800"/>
              </a:spcAft>
            </a:pPr>
            <a:r>
              <a:rPr lang="en-US" sz="2400" u="sng" dirty="0">
                <a:solidFill>
                  <a:srgbClr val="000000"/>
                </a:solidFill>
                <a:effectLst/>
              </a:rPr>
              <a:t>Elaboration</a:t>
            </a:r>
            <a:r>
              <a:rPr lang="en-US" sz="2400" dirty="0">
                <a:solidFill>
                  <a:srgbClr val="000000"/>
                </a:solidFill>
                <a:effectLst/>
              </a:rPr>
              <a:t>: understanding that simple sentences answer questions such as, </a:t>
            </a:r>
          </a:p>
          <a:p>
            <a:pPr algn="l">
              <a:spcAft>
                <a:spcPts val="1800"/>
              </a:spcAft>
            </a:pPr>
            <a:r>
              <a:rPr lang="en-US" sz="2400" dirty="0">
                <a:solidFill>
                  <a:srgbClr val="000000"/>
                </a:solidFill>
                <a:effectLst/>
                <a:highlight>
                  <a:srgbClr val="00FF00"/>
                </a:highlight>
              </a:rPr>
              <a:t>“what is happening?”</a:t>
            </a:r>
            <a:r>
              <a:rPr lang="en-US" sz="2400" dirty="0">
                <a:solidFill>
                  <a:srgbClr val="000000"/>
                </a:solidFill>
                <a:effectLst/>
              </a:rPr>
              <a:t> and </a:t>
            </a:r>
          </a:p>
          <a:p>
            <a:pPr algn="l">
              <a:spcAft>
                <a:spcPts val="1800"/>
              </a:spcAft>
            </a:pPr>
            <a:r>
              <a:rPr lang="en-US" sz="2400" b="1" dirty="0">
                <a:solidFill>
                  <a:srgbClr val="FF0000"/>
                </a:solidFill>
                <a:effectLst/>
              </a:rPr>
              <a:t>“who or what is involved?”</a:t>
            </a:r>
            <a:r>
              <a:rPr lang="en-US" sz="2400" dirty="0">
                <a:solidFill>
                  <a:srgbClr val="000000"/>
                </a:solidFill>
                <a:effectLst/>
              </a:rPr>
              <a:t> along with </a:t>
            </a:r>
          </a:p>
          <a:p>
            <a:pPr algn="l">
              <a:spcAft>
                <a:spcPts val="1800"/>
              </a:spcAft>
            </a:pPr>
            <a:r>
              <a:rPr lang="en-US" sz="2400" dirty="0">
                <a:solidFill>
                  <a:srgbClr val="000000"/>
                </a:solidFill>
                <a:effectLst/>
                <a:highlight>
                  <a:srgbClr val="00FFFF"/>
                </a:highlight>
              </a:rPr>
              <a:t>details such as “where?”, “when?”, “how?”</a:t>
            </a:r>
          </a:p>
        </p:txBody>
      </p:sp>
    </p:spTree>
    <p:extLst>
      <p:ext uri="{BB962C8B-B14F-4D97-AF65-F5344CB8AC3E}">
        <p14:creationId xmlns:p14="http://schemas.microsoft.com/office/powerpoint/2010/main" val="231186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157C-CEB6-4A3E-BB6E-EB56AE80364F}"/>
              </a:ext>
            </a:extLst>
          </p:cNvPr>
          <p:cNvSpPr>
            <a:spLocks noGrp="1"/>
          </p:cNvSpPr>
          <p:nvPr>
            <p:ph type="title"/>
          </p:nvPr>
        </p:nvSpPr>
        <p:spPr>
          <a:xfrm>
            <a:off x="838200" y="226244"/>
            <a:ext cx="10515600" cy="999242"/>
          </a:xfrm>
          <a:solidFill>
            <a:schemeClr val="accent4">
              <a:lumMod val="40000"/>
              <a:lumOff val="60000"/>
            </a:schemeClr>
          </a:solidFill>
        </p:spPr>
        <p:txBody>
          <a:bodyPr/>
          <a:lstStyle/>
          <a:p>
            <a:pPr algn="ctr"/>
            <a:r>
              <a:rPr lang="en-AU" b="1" dirty="0">
                <a:latin typeface="Calibri" panose="020F0502020204030204" pitchFamily="34" charset="0"/>
                <a:cs typeface="Calibri" panose="020F0502020204030204" pitchFamily="34" charset="0"/>
              </a:rPr>
              <a:t>Elements in clauses (‘chunks of meaning’)</a:t>
            </a:r>
          </a:p>
        </p:txBody>
      </p:sp>
      <p:graphicFrame>
        <p:nvGraphicFramePr>
          <p:cNvPr id="11" name="Table 10">
            <a:extLst>
              <a:ext uri="{FF2B5EF4-FFF2-40B4-BE49-F238E27FC236}">
                <a16:creationId xmlns:a16="http://schemas.microsoft.com/office/drawing/2014/main" id="{2CB6EC28-4EE2-43E5-99FF-707806A43A4C}"/>
              </a:ext>
            </a:extLst>
          </p:cNvPr>
          <p:cNvGraphicFramePr>
            <a:graphicFrameLocks noGrp="1"/>
          </p:cNvGraphicFramePr>
          <p:nvPr>
            <p:extLst>
              <p:ext uri="{D42A27DB-BD31-4B8C-83A1-F6EECF244321}">
                <p14:modId xmlns:p14="http://schemas.microsoft.com/office/powerpoint/2010/main" val="4085277591"/>
              </p:ext>
            </p:extLst>
          </p:nvPr>
        </p:nvGraphicFramePr>
        <p:xfrm>
          <a:off x="1809946" y="1424224"/>
          <a:ext cx="7582294" cy="2295845"/>
        </p:xfrm>
        <a:graphic>
          <a:graphicData uri="http://schemas.openxmlformats.org/drawingml/2006/table">
            <a:tbl>
              <a:tblPr firstRow="1" bandRow="1">
                <a:tableStyleId>{5C22544A-7EE6-4342-B048-85BDC9FD1C3A}</a:tableStyleId>
              </a:tblPr>
              <a:tblGrid>
                <a:gridCol w="2281287">
                  <a:extLst>
                    <a:ext uri="{9D8B030D-6E8A-4147-A177-3AD203B41FA5}">
                      <a16:colId xmlns:a16="http://schemas.microsoft.com/office/drawing/2014/main" val="2177036688"/>
                    </a:ext>
                  </a:extLst>
                </a:gridCol>
                <a:gridCol w="2441542">
                  <a:extLst>
                    <a:ext uri="{9D8B030D-6E8A-4147-A177-3AD203B41FA5}">
                      <a16:colId xmlns:a16="http://schemas.microsoft.com/office/drawing/2014/main" val="1253126427"/>
                    </a:ext>
                  </a:extLst>
                </a:gridCol>
                <a:gridCol w="2859465">
                  <a:extLst>
                    <a:ext uri="{9D8B030D-6E8A-4147-A177-3AD203B41FA5}">
                      <a16:colId xmlns:a16="http://schemas.microsoft.com/office/drawing/2014/main" val="3083504376"/>
                    </a:ext>
                  </a:extLst>
                </a:gridCol>
              </a:tblGrid>
              <a:tr h="749851">
                <a:tc>
                  <a:txBody>
                    <a:bodyPr/>
                    <a:lstStyle/>
                    <a:p>
                      <a:pPr algn="ctr"/>
                      <a:r>
                        <a:rPr lang="en-AU" sz="3200" b="0" dirty="0">
                          <a:solidFill>
                            <a:schemeClr val="tx1"/>
                          </a:solidFill>
                        </a:rPr>
                        <a:t>The Club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b="0" dirty="0">
                          <a:solidFill>
                            <a:schemeClr val="tx1"/>
                          </a:solidFill>
                          <a:highlight>
                            <a:srgbClr val="00FF00"/>
                          </a:highlight>
                        </a:rPr>
                        <a:t>serves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b="0" dirty="0">
                          <a:solidFill>
                            <a:schemeClr val="tx1"/>
                          </a:solidFill>
                        </a:rPr>
                        <a:t>excellent meals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909593"/>
                  </a:ext>
                </a:extLst>
              </a:tr>
              <a:tr h="772997">
                <a:tc>
                  <a:txBody>
                    <a:bodyPr/>
                    <a:lstStyle/>
                    <a:p>
                      <a:pPr algn="ctr"/>
                      <a:r>
                        <a:rPr lang="en-AU" sz="3200" dirty="0">
                          <a:solidFill>
                            <a:srgbClr val="FF0000"/>
                          </a:solidFill>
                        </a:rPr>
                        <a:t>Participant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dirty="0">
                          <a:highlight>
                            <a:srgbClr val="00FF00"/>
                          </a:highlight>
                        </a:rPr>
                        <a:t>Process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dirty="0">
                          <a:solidFill>
                            <a:srgbClr val="FF0000"/>
                          </a:solidFill>
                        </a:rPr>
                        <a:t>Participant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1416355"/>
                  </a:ext>
                </a:extLst>
              </a:tr>
              <a:tr h="772997">
                <a:tc>
                  <a:txBody>
                    <a:bodyPr/>
                    <a:lstStyle/>
                    <a:p>
                      <a:pPr algn="ctr"/>
                      <a:r>
                        <a:rPr lang="en-AU" sz="3200" i="1" dirty="0">
                          <a:solidFill>
                            <a:schemeClr val="tx1"/>
                          </a:solidFill>
                        </a:rPr>
                        <a:t>noun 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i="1" dirty="0"/>
                        <a:t>verb 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200" i="1" dirty="0">
                          <a:solidFill>
                            <a:schemeClr val="tx1"/>
                          </a:solidFill>
                        </a:rPr>
                        <a:t>noun 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9094778"/>
                  </a:ext>
                </a:extLst>
              </a:tr>
            </a:tbl>
          </a:graphicData>
        </a:graphic>
      </p:graphicFrame>
      <p:graphicFrame>
        <p:nvGraphicFramePr>
          <p:cNvPr id="7" name="Table 6">
            <a:extLst>
              <a:ext uri="{FF2B5EF4-FFF2-40B4-BE49-F238E27FC236}">
                <a16:creationId xmlns:a16="http://schemas.microsoft.com/office/drawing/2014/main" id="{E5189CCD-2CAA-4EA6-A713-FB7A47B511C3}"/>
              </a:ext>
            </a:extLst>
          </p:cNvPr>
          <p:cNvGraphicFramePr>
            <a:graphicFrameLocks noGrp="1"/>
          </p:cNvGraphicFramePr>
          <p:nvPr>
            <p:extLst>
              <p:ext uri="{D42A27DB-BD31-4B8C-83A1-F6EECF244321}">
                <p14:modId xmlns:p14="http://schemas.microsoft.com/office/powerpoint/2010/main" val="2462978861"/>
              </p:ext>
            </p:extLst>
          </p:nvPr>
        </p:nvGraphicFramePr>
        <p:xfrm>
          <a:off x="735291" y="4216129"/>
          <a:ext cx="8993172" cy="2295845"/>
        </p:xfrm>
        <a:graphic>
          <a:graphicData uri="http://schemas.openxmlformats.org/drawingml/2006/table">
            <a:tbl>
              <a:tblPr firstRow="1" bandRow="1">
                <a:tableStyleId>{5C22544A-7EE6-4342-B048-85BDC9FD1C3A}</a:tableStyleId>
              </a:tblPr>
              <a:tblGrid>
                <a:gridCol w="2507530">
                  <a:extLst>
                    <a:ext uri="{9D8B030D-6E8A-4147-A177-3AD203B41FA5}">
                      <a16:colId xmlns:a16="http://schemas.microsoft.com/office/drawing/2014/main" val="2177036688"/>
                    </a:ext>
                  </a:extLst>
                </a:gridCol>
                <a:gridCol w="2771481">
                  <a:extLst>
                    <a:ext uri="{9D8B030D-6E8A-4147-A177-3AD203B41FA5}">
                      <a16:colId xmlns:a16="http://schemas.microsoft.com/office/drawing/2014/main" val="1253126427"/>
                    </a:ext>
                  </a:extLst>
                </a:gridCol>
                <a:gridCol w="3714161">
                  <a:extLst>
                    <a:ext uri="{9D8B030D-6E8A-4147-A177-3AD203B41FA5}">
                      <a16:colId xmlns:a16="http://schemas.microsoft.com/office/drawing/2014/main" val="3083504376"/>
                    </a:ext>
                  </a:extLst>
                </a:gridCol>
              </a:tblGrid>
              <a:tr h="749851">
                <a:tc>
                  <a:txBody>
                    <a:bodyPr/>
                    <a:lstStyle/>
                    <a:p>
                      <a:pPr algn="ctr"/>
                      <a:r>
                        <a:rPr lang="en-AU" sz="3200" b="0" dirty="0">
                          <a:solidFill>
                            <a:schemeClr val="tx1"/>
                          </a:solidFill>
                        </a:rPr>
                        <a:t>The Club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b="0" dirty="0">
                          <a:solidFill>
                            <a:schemeClr val="tx1"/>
                          </a:solidFill>
                          <a:highlight>
                            <a:srgbClr val="00FF00"/>
                          </a:highlight>
                        </a:rPr>
                        <a:t>was formed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b="0" dirty="0">
                          <a:solidFill>
                            <a:schemeClr val="tx1"/>
                          </a:solidFill>
                        </a:rPr>
                        <a:t>in 1892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0909593"/>
                  </a:ext>
                </a:extLst>
              </a:tr>
              <a:tr h="772997">
                <a:tc>
                  <a:txBody>
                    <a:bodyPr/>
                    <a:lstStyle/>
                    <a:p>
                      <a:pPr algn="ctr"/>
                      <a:r>
                        <a:rPr lang="en-AU" sz="3200" dirty="0">
                          <a:solidFill>
                            <a:srgbClr val="FF0000"/>
                          </a:solidFill>
                        </a:rPr>
                        <a:t>Participant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dirty="0">
                          <a:highlight>
                            <a:srgbClr val="00FF00"/>
                          </a:highlight>
                        </a:rPr>
                        <a:t>Process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dirty="0">
                          <a:solidFill>
                            <a:schemeClr val="tx1"/>
                          </a:solidFill>
                          <a:highlight>
                            <a:srgbClr val="00FFFF"/>
                          </a:highlight>
                        </a:rPr>
                        <a:t>Circumstance: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1416355"/>
                  </a:ext>
                </a:extLst>
              </a:tr>
              <a:tr h="772997">
                <a:tc>
                  <a:txBody>
                    <a:bodyPr/>
                    <a:lstStyle/>
                    <a:p>
                      <a:pPr algn="ctr"/>
                      <a:r>
                        <a:rPr lang="en-AU" sz="3200" i="1" dirty="0">
                          <a:solidFill>
                            <a:schemeClr val="tx1"/>
                          </a:solidFill>
                        </a:rPr>
                        <a:t>noun 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sz="3200" i="1" dirty="0"/>
                        <a:t>verb 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3200" i="1" dirty="0">
                          <a:solidFill>
                            <a:schemeClr val="tx1"/>
                          </a:solidFill>
                        </a:rPr>
                        <a:t>prepositional phrase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9094778"/>
                  </a:ext>
                </a:extLst>
              </a:tr>
            </a:tbl>
          </a:graphicData>
        </a:graphic>
      </p:graphicFrame>
      <p:sp>
        <p:nvSpPr>
          <p:cNvPr id="3" name="Rectangle: Rounded Corners 2">
            <a:extLst>
              <a:ext uri="{FF2B5EF4-FFF2-40B4-BE49-F238E27FC236}">
                <a16:creationId xmlns:a16="http://schemas.microsoft.com/office/drawing/2014/main" id="{F1BBADC2-4659-45C1-BE84-BCFF8C7D991F}"/>
              </a:ext>
            </a:extLst>
          </p:cNvPr>
          <p:cNvSpPr/>
          <p:nvPr/>
        </p:nvSpPr>
        <p:spPr>
          <a:xfrm>
            <a:off x="9945278" y="1828800"/>
            <a:ext cx="1715680" cy="1404594"/>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i="1" dirty="0"/>
              <a:t>active voice</a:t>
            </a:r>
          </a:p>
        </p:txBody>
      </p:sp>
      <p:sp>
        <p:nvSpPr>
          <p:cNvPr id="9" name="Rectangle: Rounded Corners 8">
            <a:extLst>
              <a:ext uri="{FF2B5EF4-FFF2-40B4-BE49-F238E27FC236}">
                <a16:creationId xmlns:a16="http://schemas.microsoft.com/office/drawing/2014/main" id="{28BE1B66-2619-4ABC-A0BC-01E1276BDBD7}"/>
              </a:ext>
            </a:extLst>
          </p:cNvPr>
          <p:cNvSpPr/>
          <p:nvPr/>
        </p:nvSpPr>
        <p:spPr>
          <a:xfrm>
            <a:off x="10069397" y="4582998"/>
            <a:ext cx="1715680" cy="1404594"/>
          </a:xfrm>
          <a:prstGeom prst="roundRect">
            <a:avLst/>
          </a:prstGeom>
          <a:solidFill>
            <a:srgbClr val="66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i="1" dirty="0">
                <a:solidFill>
                  <a:schemeClr val="tx1"/>
                </a:solidFill>
              </a:rPr>
              <a:t>passive voice</a:t>
            </a:r>
          </a:p>
        </p:txBody>
      </p:sp>
    </p:spTree>
    <p:extLst>
      <p:ext uri="{BB962C8B-B14F-4D97-AF65-F5344CB8AC3E}">
        <p14:creationId xmlns:p14="http://schemas.microsoft.com/office/powerpoint/2010/main" val="300845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2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25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719E18-8793-4C4B-8EFA-DD7D92B968FF}"/>
              </a:ext>
            </a:extLst>
          </p:cNvPr>
          <p:cNvSpPr>
            <a:spLocks noGrp="1"/>
          </p:cNvSpPr>
          <p:nvPr>
            <p:ph type="title"/>
          </p:nvPr>
        </p:nvSpPr>
        <p:spPr>
          <a:xfrm>
            <a:off x="838200" y="146115"/>
            <a:ext cx="10515600" cy="1003956"/>
          </a:xfrm>
          <a:solidFill>
            <a:schemeClr val="accent4">
              <a:lumMod val="40000"/>
              <a:lumOff val="60000"/>
            </a:schemeClr>
          </a:solidFill>
        </p:spPr>
        <p:txBody>
          <a:bodyPr/>
          <a:lstStyle/>
          <a:p>
            <a:pPr algn="ctr"/>
            <a:r>
              <a:rPr lang="en-AU" b="1" dirty="0">
                <a:latin typeface="+mn-lt"/>
              </a:rPr>
              <a:t>Thinking about order</a:t>
            </a:r>
          </a:p>
        </p:txBody>
      </p:sp>
      <p:sp>
        <p:nvSpPr>
          <p:cNvPr id="4" name="Content Placeholder 3">
            <a:extLst>
              <a:ext uri="{FF2B5EF4-FFF2-40B4-BE49-F238E27FC236}">
                <a16:creationId xmlns:a16="http://schemas.microsoft.com/office/drawing/2014/main" id="{7766E4FF-B23A-481B-BD12-CAD175D7EB6A}"/>
              </a:ext>
            </a:extLst>
          </p:cNvPr>
          <p:cNvSpPr>
            <a:spLocks noGrp="1"/>
          </p:cNvSpPr>
          <p:nvPr>
            <p:ph idx="1"/>
          </p:nvPr>
        </p:nvSpPr>
        <p:spPr>
          <a:xfrm>
            <a:off x="188536" y="1329179"/>
            <a:ext cx="11906053" cy="5302578"/>
          </a:xfrm>
        </p:spPr>
        <p:txBody>
          <a:bodyPr>
            <a:normAutofit/>
          </a:bodyPr>
          <a:lstStyle/>
          <a:p>
            <a:pPr marL="0" indent="0" algn="ctr">
              <a:lnSpc>
                <a:spcPct val="100000"/>
              </a:lnSpc>
              <a:spcBef>
                <a:spcPts val="0"/>
              </a:spcBef>
              <a:spcAft>
                <a:spcPts val="5400"/>
              </a:spcAft>
              <a:buNone/>
            </a:pPr>
            <a:r>
              <a:rPr lang="en-AU" sz="3600" dirty="0">
                <a:solidFill>
                  <a:srgbClr val="FF0000"/>
                </a:solidFill>
              </a:rPr>
              <a:t>The Club</a:t>
            </a:r>
            <a:r>
              <a:rPr lang="en-AU" sz="3600" dirty="0"/>
              <a:t> </a:t>
            </a:r>
            <a:r>
              <a:rPr lang="en-AU" sz="3600" dirty="0">
                <a:highlight>
                  <a:srgbClr val="00FF00"/>
                </a:highlight>
              </a:rPr>
              <a:t>was formed</a:t>
            </a:r>
            <a:r>
              <a:rPr lang="en-AU" sz="3600" dirty="0"/>
              <a:t> </a:t>
            </a:r>
            <a:r>
              <a:rPr lang="en-AU" sz="3600" dirty="0">
                <a:highlight>
                  <a:srgbClr val="00FFFF"/>
                </a:highlight>
              </a:rPr>
              <a:t>in 1892</a:t>
            </a:r>
            <a:r>
              <a:rPr lang="en-AU" sz="3600" dirty="0"/>
              <a:t>.</a:t>
            </a:r>
          </a:p>
          <a:p>
            <a:pPr marL="0" indent="0" algn="ctr">
              <a:lnSpc>
                <a:spcPct val="100000"/>
              </a:lnSpc>
              <a:spcBef>
                <a:spcPts val="0"/>
              </a:spcBef>
              <a:spcAft>
                <a:spcPts val="5400"/>
              </a:spcAft>
              <a:buNone/>
            </a:pPr>
            <a:r>
              <a:rPr lang="en-AU" sz="3600" dirty="0">
                <a:solidFill>
                  <a:srgbClr val="FF0000"/>
                </a:solidFill>
              </a:rPr>
              <a:t>The military commandant of the time</a:t>
            </a:r>
            <a:r>
              <a:rPr lang="en-AU" sz="3600" dirty="0"/>
              <a:t> </a:t>
            </a:r>
            <a:r>
              <a:rPr lang="en-AU" sz="3600" dirty="0">
                <a:highlight>
                  <a:srgbClr val="00FF00"/>
                </a:highlight>
              </a:rPr>
              <a:t>formed</a:t>
            </a:r>
            <a:r>
              <a:rPr lang="en-AU" sz="3600" dirty="0"/>
              <a:t> </a:t>
            </a:r>
            <a:r>
              <a:rPr lang="en-AU" sz="3600" dirty="0">
                <a:solidFill>
                  <a:srgbClr val="FF0000"/>
                </a:solidFill>
              </a:rPr>
              <a:t>the Club</a:t>
            </a:r>
            <a:r>
              <a:rPr lang="en-AU" sz="3600" dirty="0"/>
              <a:t> </a:t>
            </a:r>
            <a:r>
              <a:rPr lang="en-AU" sz="3600" dirty="0">
                <a:highlight>
                  <a:srgbClr val="00FFFF"/>
                </a:highlight>
              </a:rPr>
              <a:t>in 1892</a:t>
            </a:r>
            <a:r>
              <a:rPr lang="en-AU" sz="3600" dirty="0"/>
              <a:t>.</a:t>
            </a:r>
          </a:p>
          <a:p>
            <a:pPr marL="0" indent="0" algn="ctr">
              <a:lnSpc>
                <a:spcPct val="100000"/>
              </a:lnSpc>
              <a:spcBef>
                <a:spcPts val="0"/>
              </a:spcBef>
              <a:spcAft>
                <a:spcPts val="5400"/>
              </a:spcAft>
              <a:buNone/>
            </a:pPr>
            <a:r>
              <a:rPr lang="en-AU" sz="3600" dirty="0">
                <a:highlight>
                  <a:srgbClr val="00FFFF"/>
                </a:highlight>
              </a:rPr>
              <a:t>In 1892</a:t>
            </a:r>
            <a:r>
              <a:rPr lang="en-AU" sz="3600" dirty="0"/>
              <a:t>, </a:t>
            </a:r>
            <a:r>
              <a:rPr lang="en-AU" sz="3600" dirty="0">
                <a:solidFill>
                  <a:srgbClr val="FF0000"/>
                </a:solidFill>
              </a:rPr>
              <a:t>the Club</a:t>
            </a:r>
            <a:r>
              <a:rPr lang="en-AU" sz="3600" dirty="0"/>
              <a:t> </a:t>
            </a:r>
            <a:r>
              <a:rPr lang="en-AU" sz="3600" dirty="0">
                <a:highlight>
                  <a:srgbClr val="00FF00"/>
                </a:highlight>
              </a:rPr>
              <a:t>was formed</a:t>
            </a:r>
            <a:r>
              <a:rPr lang="en-AU" sz="3600" dirty="0"/>
              <a:t>.</a:t>
            </a:r>
          </a:p>
          <a:p>
            <a:pPr marL="0" indent="0" algn="r">
              <a:lnSpc>
                <a:spcPct val="100000"/>
              </a:lnSpc>
              <a:spcBef>
                <a:spcPts val="0"/>
              </a:spcBef>
              <a:spcAft>
                <a:spcPts val="5400"/>
              </a:spcAft>
              <a:buNone/>
            </a:pPr>
            <a:r>
              <a:rPr lang="en-AU" sz="3600" dirty="0">
                <a:highlight>
                  <a:srgbClr val="00FFFF"/>
                </a:highlight>
              </a:rPr>
              <a:t>In 1893</a:t>
            </a:r>
            <a:r>
              <a:rPr lang="en-AU" sz="3600" dirty="0"/>
              <a:t>, </a:t>
            </a:r>
            <a:r>
              <a:rPr lang="en-AU" sz="3600" dirty="0">
                <a:solidFill>
                  <a:srgbClr val="FF0000"/>
                </a:solidFill>
              </a:rPr>
              <a:t>Brisbane</a:t>
            </a:r>
            <a:r>
              <a:rPr lang="en-AU" sz="3600" dirty="0"/>
              <a:t> </a:t>
            </a:r>
            <a:r>
              <a:rPr lang="en-AU" sz="3600" dirty="0">
                <a:highlight>
                  <a:srgbClr val="00FF00"/>
                </a:highlight>
              </a:rPr>
              <a:t>suffered</a:t>
            </a:r>
            <a:r>
              <a:rPr lang="en-AU" sz="3600" dirty="0"/>
              <a:t> </a:t>
            </a:r>
            <a:r>
              <a:rPr lang="en-AU" sz="3600" dirty="0">
                <a:solidFill>
                  <a:srgbClr val="FF0000"/>
                </a:solidFill>
              </a:rPr>
              <a:t>a major flood</a:t>
            </a:r>
            <a:r>
              <a:rPr lang="en-AU" sz="3600" dirty="0"/>
              <a:t>.</a:t>
            </a:r>
          </a:p>
        </p:txBody>
      </p:sp>
      <p:sp>
        <p:nvSpPr>
          <p:cNvPr id="5" name="Speech Bubble: Rectangle with Corners Rounded 4">
            <a:extLst>
              <a:ext uri="{FF2B5EF4-FFF2-40B4-BE49-F238E27FC236}">
                <a16:creationId xmlns:a16="http://schemas.microsoft.com/office/drawing/2014/main" id="{A23E522A-39F4-42FD-8D0C-B6A7096DB19E}"/>
              </a:ext>
            </a:extLst>
          </p:cNvPr>
          <p:cNvSpPr/>
          <p:nvPr/>
        </p:nvSpPr>
        <p:spPr>
          <a:xfrm>
            <a:off x="188536" y="1416378"/>
            <a:ext cx="1451728" cy="999242"/>
          </a:xfrm>
          <a:prstGeom prst="wedgeRoundRectCallout">
            <a:avLst>
              <a:gd name="adj1" fmla="val 53101"/>
              <a:gd name="adj2" fmla="val 67987"/>
              <a:gd name="adj3" fmla="val 1666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i="1" dirty="0"/>
              <a:t>active voice</a:t>
            </a:r>
          </a:p>
        </p:txBody>
      </p:sp>
      <p:sp>
        <p:nvSpPr>
          <p:cNvPr id="6" name="Speech Bubble: Rectangle with Corners Rounded 5">
            <a:extLst>
              <a:ext uri="{FF2B5EF4-FFF2-40B4-BE49-F238E27FC236}">
                <a16:creationId xmlns:a16="http://schemas.microsoft.com/office/drawing/2014/main" id="{F1AFAC35-5EF7-4C09-ABF8-EB28A90C4AF2}"/>
              </a:ext>
            </a:extLst>
          </p:cNvPr>
          <p:cNvSpPr/>
          <p:nvPr/>
        </p:nvSpPr>
        <p:spPr>
          <a:xfrm>
            <a:off x="10059969" y="1274976"/>
            <a:ext cx="1629267" cy="999242"/>
          </a:xfrm>
          <a:prstGeom prst="wedgeRoundRectCallout">
            <a:avLst>
              <a:gd name="adj1" fmla="val -121916"/>
              <a:gd name="adj2" fmla="val -16918"/>
              <a:gd name="adj3" fmla="val 16667"/>
            </a:avLst>
          </a:prstGeom>
          <a:solidFill>
            <a:srgbClr val="66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i="1" dirty="0">
                <a:solidFill>
                  <a:schemeClr val="tx1"/>
                </a:solidFill>
              </a:rPr>
              <a:t>passive voice</a:t>
            </a:r>
          </a:p>
        </p:txBody>
      </p:sp>
      <p:sp>
        <p:nvSpPr>
          <p:cNvPr id="7" name="Rectangle: Rounded Corners 6">
            <a:extLst>
              <a:ext uri="{FF2B5EF4-FFF2-40B4-BE49-F238E27FC236}">
                <a16:creationId xmlns:a16="http://schemas.microsoft.com/office/drawing/2014/main" id="{87AE94DD-291E-4298-9637-F105298218EC}"/>
              </a:ext>
            </a:extLst>
          </p:cNvPr>
          <p:cNvSpPr/>
          <p:nvPr/>
        </p:nvSpPr>
        <p:spPr>
          <a:xfrm>
            <a:off x="97411" y="3271101"/>
            <a:ext cx="2762054" cy="242268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i="1" dirty="0"/>
              <a:t>The mechanism at play here is called </a:t>
            </a:r>
            <a:r>
              <a:rPr lang="en-AU" sz="2800" b="1" i="1" u="sng" dirty="0"/>
              <a:t>grammatical theme</a:t>
            </a:r>
          </a:p>
        </p:txBody>
      </p:sp>
      <p:sp>
        <p:nvSpPr>
          <p:cNvPr id="8" name="Rectangle: Rounded Corners 7">
            <a:extLst>
              <a:ext uri="{FF2B5EF4-FFF2-40B4-BE49-F238E27FC236}">
                <a16:creationId xmlns:a16="http://schemas.microsoft.com/office/drawing/2014/main" id="{FC940CD4-226F-4149-9976-EADBD70F034F}"/>
              </a:ext>
            </a:extLst>
          </p:cNvPr>
          <p:cNvSpPr/>
          <p:nvPr/>
        </p:nvSpPr>
        <p:spPr>
          <a:xfrm>
            <a:off x="838200" y="6152365"/>
            <a:ext cx="10171176" cy="61182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solidFill>
                  <a:schemeClr val="tx1"/>
                </a:solidFill>
              </a:rPr>
              <a:t>Clause elements: </a:t>
            </a:r>
            <a:r>
              <a:rPr lang="en-AU" sz="3200" dirty="0">
                <a:solidFill>
                  <a:srgbClr val="FF0000"/>
                </a:solidFill>
              </a:rPr>
              <a:t>Participants</a:t>
            </a:r>
            <a:r>
              <a:rPr lang="en-AU" sz="3200" dirty="0">
                <a:solidFill>
                  <a:schemeClr val="tx1"/>
                </a:solidFill>
              </a:rPr>
              <a:t>     </a:t>
            </a:r>
            <a:r>
              <a:rPr lang="en-AU" sz="3200" dirty="0">
                <a:solidFill>
                  <a:schemeClr val="tx1"/>
                </a:solidFill>
                <a:highlight>
                  <a:srgbClr val="00FF00"/>
                </a:highlight>
              </a:rPr>
              <a:t>Process</a:t>
            </a:r>
            <a:r>
              <a:rPr lang="en-AU" sz="3200" dirty="0">
                <a:solidFill>
                  <a:schemeClr val="tx1"/>
                </a:solidFill>
              </a:rPr>
              <a:t>     </a:t>
            </a:r>
            <a:r>
              <a:rPr lang="en-AU" sz="3200" dirty="0">
                <a:solidFill>
                  <a:schemeClr val="tx1"/>
                </a:solidFill>
                <a:highlight>
                  <a:srgbClr val="00FFFF"/>
                </a:highlight>
              </a:rPr>
              <a:t>Circumstances</a:t>
            </a:r>
          </a:p>
        </p:txBody>
      </p:sp>
    </p:spTree>
    <p:extLst>
      <p:ext uri="{BB962C8B-B14F-4D97-AF65-F5344CB8AC3E}">
        <p14:creationId xmlns:p14="http://schemas.microsoft.com/office/powerpoint/2010/main" val="38827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278" y="116632"/>
            <a:ext cx="10200442" cy="1368152"/>
          </a:xfrm>
          <a:solidFill>
            <a:schemeClr val="accent4">
              <a:lumMod val="40000"/>
              <a:lumOff val="60000"/>
            </a:schemeClr>
          </a:solidFill>
        </p:spPr>
        <p:txBody>
          <a:bodyPr>
            <a:normAutofit/>
          </a:bodyPr>
          <a:lstStyle/>
          <a:p>
            <a:pPr algn="ctr"/>
            <a:r>
              <a:rPr lang="en-US" b="1" dirty="0">
                <a:latin typeface="Calibri" panose="020F0502020204030204" pitchFamily="34" charset="0"/>
                <a:cs typeface="Calibri" panose="020F0502020204030204" pitchFamily="34" charset="0"/>
              </a:rPr>
              <a:t>A (version 8) </a:t>
            </a:r>
            <a:r>
              <a:rPr lang="en-US" b="1" i="1" dirty="0">
                <a:latin typeface="Calibri" panose="020F0502020204030204" pitchFamily="34" charset="0"/>
                <a:cs typeface="Calibri" panose="020F0502020204030204" pitchFamily="34" charset="0"/>
              </a:rPr>
              <a:t>AC:E</a:t>
            </a:r>
            <a:r>
              <a:rPr lang="en-US" b="1" dirty="0">
                <a:latin typeface="Calibri" panose="020F0502020204030204" pitchFamily="34" charset="0"/>
                <a:cs typeface="Calibri" panose="020F0502020204030204" pitchFamily="34" charset="0"/>
              </a:rPr>
              <a:t> Content Description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re grammatical Theme</a:t>
            </a:r>
            <a:endParaRPr lang="en-AU" b="1" dirty="0">
              <a:latin typeface="Calibri" panose="020F0502020204030204" pitchFamily="34" charset="0"/>
              <a:cs typeface="Calibri" panose="020F0502020204030204" pitchFamily="34" charset="0"/>
            </a:endParaRPr>
          </a:p>
        </p:txBody>
      </p:sp>
      <p:graphicFrame>
        <p:nvGraphicFramePr>
          <p:cNvPr id="4" name="Content Placeholder 3"/>
          <p:cNvGraphicFramePr>
            <a:graphicFrameLocks noGrp="1"/>
          </p:cNvGraphicFramePr>
          <p:nvPr>
            <p:ph idx="1"/>
          </p:nvPr>
        </p:nvGraphicFramePr>
        <p:xfrm>
          <a:off x="335364" y="1628801"/>
          <a:ext cx="8928992" cy="5023993"/>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4320480">
                  <a:extLst>
                    <a:ext uri="{9D8B030D-6E8A-4147-A177-3AD203B41FA5}">
                      <a16:colId xmlns:a16="http://schemas.microsoft.com/office/drawing/2014/main" val="20003"/>
                    </a:ext>
                  </a:extLst>
                </a:gridCol>
              </a:tblGrid>
              <a:tr h="370840">
                <a:tc>
                  <a:txBody>
                    <a:bodyPr/>
                    <a:lstStyle/>
                    <a:p>
                      <a:pPr algn="ctr"/>
                      <a:r>
                        <a:rPr lang="en-US" sz="2800" dirty="0"/>
                        <a:t>Year</a:t>
                      </a:r>
                      <a:endParaRPr lang="en-AU" sz="2800" dirty="0"/>
                    </a:p>
                  </a:txBody>
                  <a:tcPr/>
                </a:tc>
                <a:tc>
                  <a:txBody>
                    <a:bodyPr/>
                    <a:lstStyle/>
                    <a:p>
                      <a:pPr algn="ctr"/>
                      <a:r>
                        <a:rPr lang="en-US" sz="2800" dirty="0"/>
                        <a:t>Strand</a:t>
                      </a:r>
                      <a:endParaRPr lang="en-AU" sz="2800" dirty="0"/>
                    </a:p>
                  </a:txBody>
                  <a:tcPr/>
                </a:tc>
                <a:tc>
                  <a:txBody>
                    <a:bodyPr/>
                    <a:lstStyle/>
                    <a:p>
                      <a:pPr algn="ctr"/>
                      <a:r>
                        <a:rPr lang="en-US" sz="2800" dirty="0"/>
                        <a:t>Sub strand</a:t>
                      </a:r>
                      <a:endParaRPr lang="en-AU" sz="2800" dirty="0"/>
                    </a:p>
                  </a:txBody>
                  <a:tcPr/>
                </a:tc>
                <a:tc>
                  <a:txBody>
                    <a:bodyPr/>
                    <a:lstStyle/>
                    <a:p>
                      <a:pPr algn="ctr"/>
                      <a:r>
                        <a:rPr lang="en-US" sz="2800" dirty="0"/>
                        <a:t>Content  Description</a:t>
                      </a:r>
                      <a:endParaRPr lang="en-AU" sz="2800" dirty="0"/>
                    </a:p>
                  </a:txBody>
                  <a:tcPr/>
                </a:tc>
                <a:extLst>
                  <a:ext uri="{0D108BD9-81ED-4DB2-BD59-A6C34878D82A}">
                    <a16:rowId xmlns:a16="http://schemas.microsoft.com/office/drawing/2014/main" val="10000"/>
                  </a:ext>
                </a:extLst>
              </a:tr>
              <a:tr h="370840">
                <a:tc>
                  <a:txBody>
                    <a:bodyPr/>
                    <a:lstStyle/>
                    <a:p>
                      <a:pPr algn="ctr"/>
                      <a:r>
                        <a:rPr lang="en-US" sz="4800" dirty="0"/>
                        <a:t>8</a:t>
                      </a:r>
                      <a:endParaRPr lang="en-AU" sz="4800" dirty="0"/>
                    </a:p>
                  </a:txBody>
                  <a:tcPr anchor="ctr"/>
                </a:tc>
                <a:tc>
                  <a:txBody>
                    <a:bodyPr/>
                    <a:lstStyle/>
                    <a:p>
                      <a:pPr algn="ctr"/>
                      <a:r>
                        <a:rPr lang="en-US" sz="2800" dirty="0"/>
                        <a:t>Language</a:t>
                      </a:r>
                      <a:endParaRPr lang="en-AU" sz="2800" dirty="0"/>
                    </a:p>
                  </a:txBody>
                  <a:tcPr anchor="ctr"/>
                </a:tc>
                <a:tc>
                  <a:txBody>
                    <a:bodyPr/>
                    <a:lstStyle/>
                    <a:p>
                      <a:pPr algn="ctr"/>
                      <a:r>
                        <a:rPr lang="en-US" sz="2800" dirty="0"/>
                        <a:t>Text structure &amp; organization</a:t>
                      </a:r>
                      <a:endParaRPr lang="en-AU" sz="2800" dirty="0"/>
                    </a:p>
                  </a:txBody>
                  <a:tcPr anchor="ctr"/>
                </a:tc>
                <a:tc>
                  <a:txBody>
                    <a:bodyPr/>
                    <a:lstStyle/>
                    <a:p>
                      <a:pPr>
                        <a:lnSpc>
                          <a:spcPct val="150000"/>
                        </a:lnSpc>
                      </a:pPr>
                      <a:r>
                        <a:rPr lang="en-AU" sz="2800" dirty="0"/>
                        <a:t>Understand how coherence is created in complex texts through devices like lexical cohesion, ellipsis, </a:t>
                      </a:r>
                      <a:r>
                        <a:rPr lang="en-AU" sz="2800" b="1" dirty="0">
                          <a:solidFill>
                            <a:srgbClr val="C00000"/>
                          </a:solidFill>
                          <a:highlight>
                            <a:srgbClr val="FFFF00"/>
                          </a:highlight>
                        </a:rPr>
                        <a:t>grammatical theme</a:t>
                      </a:r>
                      <a:r>
                        <a:rPr lang="en-AU" sz="2800" dirty="0">
                          <a:highlight>
                            <a:srgbClr val="FFFF00"/>
                          </a:highlight>
                        </a:rPr>
                        <a:t> </a:t>
                      </a:r>
                      <a:r>
                        <a:rPr lang="en-AU" sz="2800" dirty="0"/>
                        <a:t>and text connectives (ACELA1809)</a:t>
                      </a:r>
                    </a:p>
                  </a:txBody>
                  <a:tcPr/>
                </a:tc>
                <a:extLst>
                  <a:ext uri="{0D108BD9-81ED-4DB2-BD59-A6C34878D82A}">
                    <a16:rowId xmlns:a16="http://schemas.microsoft.com/office/drawing/2014/main" val="10001"/>
                  </a:ext>
                </a:extLst>
              </a:tr>
            </a:tbl>
          </a:graphicData>
        </a:graphic>
      </p:graphicFrame>
      <p:sp>
        <p:nvSpPr>
          <p:cNvPr id="3" name="Speech Bubble: Rectangle 2">
            <a:extLst>
              <a:ext uri="{FF2B5EF4-FFF2-40B4-BE49-F238E27FC236}">
                <a16:creationId xmlns:a16="http://schemas.microsoft.com/office/drawing/2014/main" id="{1FAA7DE8-5D46-410A-81E8-EF3108C110A1}"/>
              </a:ext>
            </a:extLst>
          </p:cNvPr>
          <p:cNvSpPr/>
          <p:nvPr/>
        </p:nvSpPr>
        <p:spPr>
          <a:xfrm>
            <a:off x="9507984" y="2467992"/>
            <a:ext cx="2485748" cy="2459115"/>
          </a:xfrm>
          <a:prstGeom prst="wedgeRectCallout">
            <a:avLst>
              <a:gd name="adj1" fmla="val -115130"/>
              <a:gd name="adj2" fmla="val 48979"/>
            </a:avLst>
          </a:prstGeom>
          <a:solidFill>
            <a:srgbClr val="C0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t>The element of a message deployed first.</a:t>
            </a:r>
          </a:p>
        </p:txBody>
      </p:sp>
      <p:sp>
        <p:nvSpPr>
          <p:cNvPr id="5" name="Rectangle: Rounded Corners 4">
            <a:extLst>
              <a:ext uri="{FF2B5EF4-FFF2-40B4-BE49-F238E27FC236}">
                <a16:creationId xmlns:a16="http://schemas.microsoft.com/office/drawing/2014/main" id="{B6EA2BFA-9CFB-4648-94B1-ECE8D3DEA7ED}"/>
              </a:ext>
            </a:extLst>
          </p:cNvPr>
          <p:cNvSpPr/>
          <p:nvPr/>
        </p:nvSpPr>
        <p:spPr>
          <a:xfrm>
            <a:off x="6436312" y="2920753"/>
            <a:ext cx="2530136" cy="577049"/>
          </a:xfrm>
          <a:prstGeom prst="roundRect">
            <a:avLst/>
          </a:prstGeom>
          <a:noFill/>
          <a:ln w="571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80C676BE-6882-43CC-9292-F13E5C7F03FE}"/>
              </a:ext>
            </a:extLst>
          </p:cNvPr>
          <p:cNvSpPr/>
          <p:nvPr/>
        </p:nvSpPr>
        <p:spPr>
          <a:xfrm>
            <a:off x="2228295" y="2467992"/>
            <a:ext cx="2530136" cy="961008"/>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i="1" dirty="0"/>
              <a:t>And in simple ones too</a:t>
            </a:r>
          </a:p>
        </p:txBody>
      </p:sp>
      <p:cxnSp>
        <p:nvCxnSpPr>
          <p:cNvPr id="8" name="Straight Connector 7">
            <a:extLst>
              <a:ext uri="{FF2B5EF4-FFF2-40B4-BE49-F238E27FC236}">
                <a16:creationId xmlns:a16="http://schemas.microsoft.com/office/drawing/2014/main" id="{572EBF2A-3DE7-419A-A688-46690895C075}"/>
              </a:ext>
            </a:extLst>
          </p:cNvPr>
          <p:cNvCxnSpPr>
            <a:cxnSpLocks/>
          </p:cNvCxnSpPr>
          <p:nvPr/>
        </p:nvCxnSpPr>
        <p:spPr>
          <a:xfrm>
            <a:off x="4758431" y="2823099"/>
            <a:ext cx="1677881" cy="97654"/>
          </a:xfrm>
          <a:prstGeom prst="line">
            <a:avLst/>
          </a:prstGeom>
          <a:ln w="57150">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93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peccable spelling and correct use of gramm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1475" y="58316"/>
            <a:ext cx="9630525"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188535" y="2822125"/>
            <a:ext cx="6853287" cy="3837912"/>
          </a:xfrm>
          <a:prstGeom prst="cloudCallout">
            <a:avLst>
              <a:gd name="adj1" fmla="val 16508"/>
              <a:gd name="adj2" fmla="val 3751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rPr>
              <a:t>The </a:t>
            </a:r>
            <a:r>
              <a:rPr lang="en-US" sz="3600" b="1" i="1" dirty="0">
                <a:solidFill>
                  <a:srgbClr val="C00000"/>
                </a:solidFill>
              </a:rPr>
              <a:t>AC:E</a:t>
            </a:r>
            <a:r>
              <a:rPr lang="en-US" sz="3600" b="1" dirty="0">
                <a:solidFill>
                  <a:srgbClr val="C00000"/>
                </a:solidFill>
              </a:rPr>
              <a:t> &amp; sensible English teaching are not </a:t>
            </a:r>
            <a:r>
              <a:rPr lang="en-US" sz="3600" b="1" i="1" u="sng" dirty="0">
                <a:solidFill>
                  <a:srgbClr val="C00000"/>
                </a:solidFill>
              </a:rPr>
              <a:t>just</a:t>
            </a:r>
            <a:r>
              <a:rPr lang="en-US" sz="3600" b="1" dirty="0">
                <a:solidFill>
                  <a:srgbClr val="C00000"/>
                </a:solidFill>
              </a:rPr>
              <a:t> about correct </a:t>
            </a:r>
            <a:r>
              <a:rPr lang="en-US" sz="3600" b="1" i="1" dirty="0" err="1">
                <a:solidFill>
                  <a:srgbClr val="C00000"/>
                </a:solidFill>
              </a:rPr>
              <a:t>vs</a:t>
            </a:r>
            <a:r>
              <a:rPr lang="en-US" sz="3600" b="1" dirty="0">
                <a:solidFill>
                  <a:srgbClr val="C00000"/>
                </a:solidFill>
              </a:rPr>
              <a:t> incorrect notions of grammar.</a:t>
            </a:r>
            <a:endParaRPr lang="en-AU" sz="3600" b="1" dirty="0">
              <a:solidFill>
                <a:srgbClr val="C00000"/>
              </a:solidFill>
            </a:endParaRPr>
          </a:p>
        </p:txBody>
      </p:sp>
    </p:spTree>
    <p:extLst>
      <p:ext uri="{BB962C8B-B14F-4D97-AF65-F5344CB8AC3E}">
        <p14:creationId xmlns:p14="http://schemas.microsoft.com/office/powerpoint/2010/main" val="100714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986A8-5966-6697-4AB4-7BD5A970A679}"/>
              </a:ext>
            </a:extLst>
          </p:cNvPr>
          <p:cNvSpPr>
            <a:spLocks noGrp="1"/>
          </p:cNvSpPr>
          <p:nvPr>
            <p:ph type="title"/>
          </p:nvPr>
        </p:nvSpPr>
        <p:spPr>
          <a:solidFill>
            <a:schemeClr val="accent4">
              <a:lumMod val="40000"/>
              <a:lumOff val="60000"/>
            </a:schemeClr>
          </a:solidFill>
        </p:spPr>
        <p:txBody>
          <a:bodyPr>
            <a:normAutofit/>
          </a:bodyPr>
          <a:lstStyle/>
          <a:p>
            <a:pPr algn="ctr"/>
            <a:r>
              <a:rPr lang="en-AU" sz="8000" b="1" dirty="0"/>
              <a:t>Grammar</a:t>
            </a:r>
          </a:p>
        </p:txBody>
      </p:sp>
      <p:sp>
        <p:nvSpPr>
          <p:cNvPr id="3" name="Oval 2">
            <a:extLst>
              <a:ext uri="{FF2B5EF4-FFF2-40B4-BE49-F238E27FC236}">
                <a16:creationId xmlns:a16="http://schemas.microsoft.com/office/drawing/2014/main" id="{04DAA498-ABF9-D229-465A-D16E0AFD5FDD}"/>
              </a:ext>
            </a:extLst>
          </p:cNvPr>
          <p:cNvSpPr/>
          <p:nvPr/>
        </p:nvSpPr>
        <p:spPr>
          <a:xfrm>
            <a:off x="7098383" y="2345081"/>
            <a:ext cx="4053526" cy="41477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200" dirty="0"/>
              <a:t>a box of </a:t>
            </a:r>
            <a:r>
              <a:rPr lang="en-AU" sz="7200" b="1" dirty="0"/>
              <a:t>tools</a:t>
            </a:r>
          </a:p>
        </p:txBody>
      </p:sp>
      <p:sp>
        <p:nvSpPr>
          <p:cNvPr id="4" name="Oval 3">
            <a:extLst>
              <a:ext uri="{FF2B5EF4-FFF2-40B4-BE49-F238E27FC236}">
                <a16:creationId xmlns:a16="http://schemas.microsoft.com/office/drawing/2014/main" id="{3408F5F3-5FD5-3A0F-9035-FA3BAEE61193}"/>
              </a:ext>
            </a:extLst>
          </p:cNvPr>
          <p:cNvSpPr/>
          <p:nvPr/>
        </p:nvSpPr>
        <p:spPr>
          <a:xfrm>
            <a:off x="1217629" y="2345081"/>
            <a:ext cx="4053526" cy="414779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7200" dirty="0"/>
              <a:t>a set of </a:t>
            </a:r>
            <a:r>
              <a:rPr lang="en-AU" sz="7200" b="1" dirty="0"/>
              <a:t>rules</a:t>
            </a:r>
          </a:p>
        </p:txBody>
      </p:sp>
    </p:spTree>
    <p:extLst>
      <p:ext uri="{BB962C8B-B14F-4D97-AF65-F5344CB8AC3E}">
        <p14:creationId xmlns:p14="http://schemas.microsoft.com/office/powerpoint/2010/main" val="692569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3452-ACEF-416C-9285-E58A19FE221D}"/>
              </a:ext>
            </a:extLst>
          </p:cNvPr>
          <p:cNvSpPr>
            <a:spLocks noGrp="1"/>
          </p:cNvSpPr>
          <p:nvPr>
            <p:ph type="title"/>
          </p:nvPr>
        </p:nvSpPr>
        <p:spPr>
          <a:xfrm>
            <a:off x="838200" y="532659"/>
            <a:ext cx="10515600" cy="5521911"/>
          </a:xfrm>
        </p:spPr>
        <p:txBody>
          <a:bodyPr>
            <a:normAutofit/>
          </a:bodyPr>
          <a:lstStyle/>
          <a:p>
            <a:pPr algn="ctr">
              <a:lnSpc>
                <a:spcPct val="150000"/>
              </a:lnSpc>
            </a:pPr>
            <a:r>
              <a:rPr lang="en-AU" sz="7200" b="1" i="1" dirty="0">
                <a:solidFill>
                  <a:srgbClr val="C00000"/>
                </a:solidFill>
                <a:latin typeface="Calibri" panose="020F0502020204030204" pitchFamily="34" charset="0"/>
                <a:cs typeface="Calibri" panose="020F0502020204030204" pitchFamily="34" charset="0"/>
              </a:rPr>
              <a:t>That’s it.</a:t>
            </a:r>
            <a:br>
              <a:rPr lang="en-AU" sz="7200" b="1" i="1" dirty="0">
                <a:solidFill>
                  <a:srgbClr val="C00000"/>
                </a:solidFill>
                <a:latin typeface="Calibri" panose="020F0502020204030204" pitchFamily="34" charset="0"/>
                <a:cs typeface="Calibri" panose="020F0502020204030204" pitchFamily="34" charset="0"/>
              </a:rPr>
            </a:br>
            <a:r>
              <a:rPr lang="en-AU" sz="7200" b="1" i="1" dirty="0">
                <a:solidFill>
                  <a:srgbClr val="C00000"/>
                </a:solidFill>
                <a:latin typeface="Calibri" panose="020F0502020204030204" pitchFamily="34" charset="0"/>
                <a:cs typeface="Calibri" panose="020F0502020204030204" pitchFamily="34" charset="0"/>
              </a:rPr>
              <a:t>Questions or comments?</a:t>
            </a:r>
          </a:p>
        </p:txBody>
      </p:sp>
    </p:spTree>
    <p:extLst>
      <p:ext uri="{BB962C8B-B14F-4D97-AF65-F5344CB8AC3E}">
        <p14:creationId xmlns:p14="http://schemas.microsoft.com/office/powerpoint/2010/main" val="402512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BBBEC-F7C9-4359-A754-5D20D092CC0C}"/>
              </a:ext>
            </a:extLst>
          </p:cNvPr>
          <p:cNvSpPr>
            <a:spLocks noGrp="1"/>
          </p:cNvSpPr>
          <p:nvPr>
            <p:ph type="title"/>
          </p:nvPr>
        </p:nvSpPr>
        <p:spPr>
          <a:xfrm>
            <a:off x="75414" y="103696"/>
            <a:ext cx="6165130" cy="1150070"/>
          </a:xfrm>
          <a:solidFill>
            <a:schemeClr val="accent4">
              <a:lumMod val="40000"/>
              <a:lumOff val="60000"/>
            </a:schemeClr>
          </a:solidFill>
        </p:spPr>
        <p:txBody>
          <a:bodyPr>
            <a:normAutofit/>
          </a:bodyPr>
          <a:lstStyle/>
          <a:p>
            <a:pPr algn="ctr"/>
            <a:r>
              <a:rPr lang="en-AU" b="1" dirty="0">
                <a:latin typeface="Calibri" panose="020F0502020204030204" pitchFamily="34" charset="0"/>
                <a:cs typeface="Calibri" panose="020F0502020204030204" pitchFamily="34" charset="0"/>
              </a:rPr>
              <a:t>Do you understand this?</a:t>
            </a:r>
          </a:p>
        </p:txBody>
      </p:sp>
      <p:sp>
        <p:nvSpPr>
          <p:cNvPr id="3" name="Content Placeholder 2">
            <a:extLst>
              <a:ext uri="{FF2B5EF4-FFF2-40B4-BE49-F238E27FC236}">
                <a16:creationId xmlns:a16="http://schemas.microsoft.com/office/drawing/2014/main" id="{D15BD0FD-052D-405B-BA59-BCFA960462FD}"/>
              </a:ext>
            </a:extLst>
          </p:cNvPr>
          <p:cNvSpPr>
            <a:spLocks noGrp="1"/>
          </p:cNvSpPr>
          <p:nvPr>
            <p:ph idx="1"/>
          </p:nvPr>
        </p:nvSpPr>
        <p:spPr>
          <a:xfrm>
            <a:off x="245097" y="1253766"/>
            <a:ext cx="11764651" cy="5401558"/>
          </a:xfrm>
        </p:spPr>
        <p:txBody>
          <a:bodyPr>
            <a:normAutofit fontScale="92500" lnSpcReduction="10000"/>
          </a:bodyPr>
          <a:lstStyle/>
          <a:p>
            <a:pPr marL="0" indent="0" algn="ctr">
              <a:lnSpc>
                <a:spcPct val="150000"/>
              </a:lnSpc>
              <a:spcBef>
                <a:spcPts val="0"/>
              </a:spcBef>
              <a:spcAft>
                <a:spcPts val="600"/>
              </a:spcAft>
              <a:buNone/>
            </a:pPr>
            <a:r>
              <a:rPr lang="en-AU" sz="3200" i="1" dirty="0">
                <a:solidFill>
                  <a:srgbClr val="C00000"/>
                </a:solidFill>
              </a:rPr>
              <a:t>English the of discussing some be talk of will language the grammar this in I aspects</a:t>
            </a:r>
          </a:p>
          <a:p>
            <a:pPr marL="514350" indent="-514350">
              <a:lnSpc>
                <a:spcPct val="150000"/>
              </a:lnSpc>
              <a:spcBef>
                <a:spcPts val="0"/>
              </a:spcBef>
              <a:spcAft>
                <a:spcPts val="600"/>
              </a:spcAft>
              <a:buFont typeface="+mj-lt"/>
              <a:buAutoNum type="alphaUcPeriod"/>
            </a:pPr>
            <a:r>
              <a:rPr lang="en-AU" sz="3200" dirty="0"/>
              <a:t>In this talk I will be discussing some aspects of the grammar of the English language.</a:t>
            </a:r>
          </a:p>
          <a:p>
            <a:pPr marL="514350" indent="-514350">
              <a:lnSpc>
                <a:spcPct val="150000"/>
              </a:lnSpc>
              <a:spcBef>
                <a:spcPts val="0"/>
              </a:spcBef>
              <a:spcAft>
                <a:spcPts val="600"/>
              </a:spcAft>
              <a:buFont typeface="+mj-lt"/>
              <a:buAutoNum type="alphaUcPeriod"/>
            </a:pPr>
            <a:r>
              <a:rPr lang="en-AU" sz="3200" dirty="0">
                <a:highlight>
                  <a:srgbClr val="00FFFF"/>
                </a:highlight>
              </a:rPr>
              <a:t>In this talk</a:t>
            </a:r>
            <a:r>
              <a:rPr lang="en-AU" sz="3200" dirty="0"/>
              <a:t> </a:t>
            </a:r>
            <a:r>
              <a:rPr lang="en-AU" sz="3200" b="1" dirty="0">
                <a:solidFill>
                  <a:srgbClr val="FF0000"/>
                </a:solidFill>
              </a:rPr>
              <a:t>I</a:t>
            </a:r>
            <a:r>
              <a:rPr lang="en-AU" sz="3200" dirty="0"/>
              <a:t> </a:t>
            </a:r>
            <a:r>
              <a:rPr lang="en-AU" sz="3200" dirty="0">
                <a:highlight>
                  <a:srgbClr val="00FF00"/>
                </a:highlight>
              </a:rPr>
              <a:t>will be discussing</a:t>
            </a:r>
            <a:r>
              <a:rPr lang="en-AU" sz="3200" dirty="0"/>
              <a:t> </a:t>
            </a:r>
            <a:r>
              <a:rPr lang="en-AU" sz="3200" b="1" dirty="0">
                <a:solidFill>
                  <a:srgbClr val="FF0000"/>
                </a:solidFill>
              </a:rPr>
              <a:t>some aspects of the grammar of the English language</a:t>
            </a:r>
            <a:r>
              <a:rPr lang="en-AU" sz="3200" dirty="0"/>
              <a:t>.</a:t>
            </a:r>
          </a:p>
          <a:p>
            <a:pPr marL="514350" indent="-514350" algn="ctr">
              <a:lnSpc>
                <a:spcPct val="150000"/>
              </a:lnSpc>
              <a:spcBef>
                <a:spcPts val="0"/>
              </a:spcBef>
              <a:spcAft>
                <a:spcPts val="600"/>
              </a:spcAft>
              <a:buFont typeface="+mj-lt"/>
              <a:buAutoNum type="alphaUcPeriod"/>
            </a:pPr>
            <a:r>
              <a:rPr lang="en-AU" sz="3200" i="1" dirty="0">
                <a:highlight>
                  <a:srgbClr val="00FFFF"/>
                </a:highlight>
              </a:rPr>
              <a:t>In this </a:t>
            </a:r>
            <a:r>
              <a:rPr lang="en-AU" sz="3200" i="1" u="sng" dirty="0">
                <a:highlight>
                  <a:srgbClr val="00FFFF"/>
                </a:highlight>
              </a:rPr>
              <a:t>talks</a:t>
            </a:r>
            <a:r>
              <a:rPr lang="en-AU" sz="3200" i="1" dirty="0"/>
              <a:t> </a:t>
            </a:r>
            <a:r>
              <a:rPr lang="en-AU" sz="3200" b="1" i="1" dirty="0">
                <a:solidFill>
                  <a:srgbClr val="FF0000"/>
                </a:solidFill>
              </a:rPr>
              <a:t>I</a:t>
            </a:r>
            <a:r>
              <a:rPr lang="en-AU" sz="3200" i="1" dirty="0"/>
              <a:t> </a:t>
            </a:r>
            <a:r>
              <a:rPr lang="en-AU" sz="3200" i="1" u="sng" dirty="0">
                <a:highlight>
                  <a:srgbClr val="00FF00"/>
                </a:highlight>
              </a:rPr>
              <a:t>was</a:t>
            </a:r>
            <a:r>
              <a:rPr lang="en-AU" sz="3200" i="1" dirty="0">
                <a:highlight>
                  <a:srgbClr val="00FF00"/>
                </a:highlight>
              </a:rPr>
              <a:t> be </a:t>
            </a:r>
            <a:r>
              <a:rPr lang="en-AU" sz="3200" i="1" u="sng" dirty="0">
                <a:highlight>
                  <a:srgbClr val="00FF00"/>
                </a:highlight>
              </a:rPr>
              <a:t>discussed</a:t>
            </a:r>
            <a:r>
              <a:rPr lang="en-AU" sz="3200" i="1" dirty="0"/>
              <a:t> </a:t>
            </a:r>
            <a:r>
              <a:rPr lang="en-AU" sz="3200" b="1" i="1" dirty="0">
                <a:solidFill>
                  <a:srgbClr val="FF0000"/>
                </a:solidFill>
              </a:rPr>
              <a:t>some </a:t>
            </a:r>
            <a:r>
              <a:rPr lang="en-AU" sz="3200" b="1" i="1" u="sng" dirty="0">
                <a:solidFill>
                  <a:srgbClr val="FF0000"/>
                </a:solidFill>
              </a:rPr>
              <a:t>aspect</a:t>
            </a:r>
            <a:r>
              <a:rPr lang="en-AU" sz="3200" b="1" i="1" dirty="0">
                <a:solidFill>
                  <a:srgbClr val="FF0000"/>
                </a:solidFill>
              </a:rPr>
              <a:t> of the </a:t>
            </a:r>
            <a:r>
              <a:rPr lang="en-AU" sz="3200" b="1" i="1" u="sng" dirty="0">
                <a:solidFill>
                  <a:srgbClr val="FF0000"/>
                </a:solidFill>
              </a:rPr>
              <a:t>grammars</a:t>
            </a:r>
            <a:r>
              <a:rPr lang="en-AU" sz="3200" b="1" i="1" dirty="0">
                <a:solidFill>
                  <a:srgbClr val="FF0000"/>
                </a:solidFill>
              </a:rPr>
              <a:t> of the </a:t>
            </a:r>
            <a:r>
              <a:rPr lang="en-AU" sz="3200" b="1" i="1" u="sng" dirty="0">
                <a:solidFill>
                  <a:srgbClr val="FF0000"/>
                </a:solidFill>
              </a:rPr>
              <a:t>Englishes</a:t>
            </a:r>
            <a:r>
              <a:rPr lang="en-AU" sz="3200" b="1" i="1" dirty="0">
                <a:solidFill>
                  <a:srgbClr val="FF0000"/>
                </a:solidFill>
              </a:rPr>
              <a:t> language</a:t>
            </a:r>
            <a:r>
              <a:rPr lang="en-AU" sz="3200" dirty="0"/>
              <a:t>.</a:t>
            </a:r>
          </a:p>
        </p:txBody>
      </p:sp>
      <p:sp>
        <p:nvSpPr>
          <p:cNvPr id="4" name="Rectangle: Rounded Corners 3">
            <a:extLst>
              <a:ext uri="{FF2B5EF4-FFF2-40B4-BE49-F238E27FC236}">
                <a16:creationId xmlns:a16="http://schemas.microsoft.com/office/drawing/2014/main" id="{4DA2E135-5860-40C3-811C-004CE2DEBCC5}"/>
              </a:ext>
            </a:extLst>
          </p:cNvPr>
          <p:cNvSpPr/>
          <p:nvPr/>
        </p:nvSpPr>
        <p:spPr>
          <a:xfrm>
            <a:off x="6457361" y="143288"/>
            <a:ext cx="5489542" cy="115007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b="1" dirty="0"/>
              <a:t>Grammar</a:t>
            </a:r>
            <a:r>
              <a:rPr lang="en-AU" sz="3200" dirty="0"/>
              <a:t>: </a:t>
            </a:r>
            <a:r>
              <a:rPr lang="en-AU" sz="3200" u="sng" dirty="0"/>
              <a:t>syntax</a:t>
            </a:r>
            <a:r>
              <a:rPr lang="en-AU" sz="3200" dirty="0"/>
              <a:t> (</a:t>
            </a:r>
            <a:r>
              <a:rPr lang="en-AU" sz="3200" i="1" dirty="0"/>
              <a:t>word order</a:t>
            </a:r>
            <a:r>
              <a:rPr lang="en-AU" sz="3200" dirty="0"/>
              <a:t>) + </a:t>
            </a:r>
            <a:r>
              <a:rPr lang="en-AU" sz="3200" u="sng" dirty="0"/>
              <a:t>morphology</a:t>
            </a:r>
            <a:r>
              <a:rPr lang="en-AU" sz="3200" dirty="0"/>
              <a:t> (</a:t>
            </a:r>
            <a:r>
              <a:rPr lang="en-AU" sz="3200" i="1" dirty="0"/>
              <a:t>word form</a:t>
            </a:r>
            <a:r>
              <a:rPr lang="en-AU" sz="3200" dirty="0"/>
              <a:t>)</a:t>
            </a:r>
          </a:p>
        </p:txBody>
      </p:sp>
      <p:sp>
        <p:nvSpPr>
          <p:cNvPr id="5" name="Rectangle 4">
            <a:extLst>
              <a:ext uri="{FF2B5EF4-FFF2-40B4-BE49-F238E27FC236}">
                <a16:creationId xmlns:a16="http://schemas.microsoft.com/office/drawing/2014/main" id="{F96E524E-4BF5-41D7-A806-4D1886826725}"/>
              </a:ext>
            </a:extLst>
          </p:cNvPr>
          <p:cNvSpPr/>
          <p:nvPr/>
        </p:nvSpPr>
        <p:spPr>
          <a:xfrm>
            <a:off x="244469" y="5303520"/>
            <a:ext cx="11764651" cy="1361440"/>
          </a:xfrm>
          <a:prstGeom prst="rect">
            <a:avLst/>
          </a:prstGeom>
          <a:noFill/>
          <a:ln w="762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3699B259-4F80-4EA5-9866-5F132C153FFC}"/>
              </a:ext>
            </a:extLst>
          </p:cNvPr>
          <p:cNvSpPr/>
          <p:nvPr/>
        </p:nvSpPr>
        <p:spPr>
          <a:xfrm>
            <a:off x="3714161" y="3318235"/>
            <a:ext cx="8088198" cy="6127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i="1" dirty="0"/>
              <a:t>16 words, but how many “chunks of meaning”?</a:t>
            </a:r>
          </a:p>
        </p:txBody>
      </p:sp>
    </p:spTree>
    <p:extLst>
      <p:ext uri="{BB962C8B-B14F-4D97-AF65-F5344CB8AC3E}">
        <p14:creationId xmlns:p14="http://schemas.microsoft.com/office/powerpoint/2010/main" val="363734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609" t="13287" r="26424" b="43845"/>
          <a:stretch/>
        </p:blipFill>
        <p:spPr bwMode="auto">
          <a:xfrm>
            <a:off x="5013049" y="89732"/>
            <a:ext cx="7101688" cy="4647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783621" y="4158023"/>
            <a:ext cx="3228287" cy="442883"/>
          </a:xfrm>
          <a:solidFill>
            <a:srgbClr val="FCDBD4"/>
          </a:solidFill>
          <a:ln>
            <a:solidFill>
              <a:schemeClr val="tx1"/>
            </a:solidFill>
          </a:ln>
        </p:spPr>
        <p:txBody>
          <a:bodyPr>
            <a:normAutofit fontScale="90000"/>
          </a:bodyPr>
          <a:lstStyle/>
          <a:p>
            <a:pPr algn="ctr"/>
            <a:r>
              <a:rPr lang="en-AU" sz="2000" dirty="0">
                <a:hlinkClick r:id="rId3"/>
              </a:rPr>
              <a:t>http://www.davidcrystal.com/</a:t>
            </a:r>
            <a:r>
              <a:rPr lang="en-AU" sz="2000" dirty="0"/>
              <a:t> </a:t>
            </a:r>
          </a:p>
        </p:txBody>
      </p:sp>
      <p:pic>
        <p:nvPicPr>
          <p:cNvPr id="4" name="Picture 2">
            <a:extLst>
              <a:ext uri="{FF2B5EF4-FFF2-40B4-BE49-F238E27FC236}">
                <a16:creationId xmlns:a16="http://schemas.microsoft.com/office/drawing/2014/main" id="{DC8B6223-03A8-4552-85E4-7AA517B37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369" y="89732"/>
            <a:ext cx="2958169" cy="481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peech Bubble: Rectangle 2">
            <a:extLst>
              <a:ext uri="{FF2B5EF4-FFF2-40B4-BE49-F238E27FC236}">
                <a16:creationId xmlns:a16="http://schemas.microsoft.com/office/drawing/2014/main" id="{B36FE24A-C42E-4EF4-BA58-EBDF4FEA3BFD}"/>
              </a:ext>
            </a:extLst>
          </p:cNvPr>
          <p:cNvSpPr/>
          <p:nvPr/>
        </p:nvSpPr>
        <p:spPr>
          <a:xfrm>
            <a:off x="177932" y="5080870"/>
            <a:ext cx="7552047" cy="1687398"/>
          </a:xfrm>
          <a:prstGeom prst="wedgeRectCallout">
            <a:avLst>
              <a:gd name="adj1" fmla="val 61062"/>
              <a:gd name="adj2" fmla="val -259231"/>
            </a:avLst>
          </a:prstGeom>
          <a:solidFill>
            <a:schemeClr val="accent2">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altLang="en-US" sz="3200" dirty="0">
                <a:solidFill>
                  <a:schemeClr val="tx1"/>
                </a:solidFill>
              </a:rPr>
              <a:t>“English has little inflectional </a:t>
            </a:r>
            <a:r>
              <a:rPr lang="en-US" altLang="en-US" sz="3200" b="1" dirty="0">
                <a:solidFill>
                  <a:srgbClr val="FF0000"/>
                </a:solidFill>
              </a:rPr>
              <a:t>morphology</a:t>
            </a:r>
            <a:r>
              <a:rPr lang="en-US" altLang="en-US" sz="3200" dirty="0">
                <a:solidFill>
                  <a:schemeClr val="tx1"/>
                </a:solidFill>
              </a:rPr>
              <a:t>.”</a:t>
            </a:r>
          </a:p>
          <a:p>
            <a:pPr>
              <a:spcAft>
                <a:spcPts val="1200"/>
              </a:spcAft>
            </a:pPr>
            <a:r>
              <a:rPr lang="en-US" altLang="en-US" sz="3200" dirty="0">
                <a:solidFill>
                  <a:schemeClr val="tx1"/>
                </a:solidFill>
              </a:rPr>
              <a:t>“But what it lacks in </a:t>
            </a:r>
            <a:r>
              <a:rPr lang="en-US" altLang="en-US" sz="3200" b="1" dirty="0">
                <a:solidFill>
                  <a:srgbClr val="FF0000"/>
                </a:solidFill>
              </a:rPr>
              <a:t>morphology</a:t>
            </a:r>
            <a:r>
              <a:rPr lang="en-US" altLang="en-US" sz="3200" dirty="0">
                <a:solidFill>
                  <a:schemeClr val="tx1"/>
                </a:solidFill>
              </a:rPr>
              <a:t>, it more than makes up for in</a:t>
            </a:r>
            <a:r>
              <a:rPr lang="en-US" altLang="en-US" sz="3200" dirty="0"/>
              <a:t> </a:t>
            </a:r>
            <a:r>
              <a:rPr lang="en-US" altLang="en-US" sz="3200" b="1" dirty="0">
                <a:solidFill>
                  <a:srgbClr val="0000FF"/>
                </a:solidFill>
              </a:rPr>
              <a:t>syntax</a:t>
            </a:r>
            <a:r>
              <a:rPr lang="en-US" altLang="en-US" sz="3200" dirty="0">
                <a:solidFill>
                  <a:schemeClr val="tx1"/>
                </a:solidFill>
              </a:rPr>
              <a:t>.”        (Page 239)</a:t>
            </a:r>
          </a:p>
        </p:txBody>
      </p:sp>
      <p:sp>
        <p:nvSpPr>
          <p:cNvPr id="5" name="Rectangle: Rounded Corners 4">
            <a:extLst>
              <a:ext uri="{FF2B5EF4-FFF2-40B4-BE49-F238E27FC236}">
                <a16:creationId xmlns:a16="http://schemas.microsoft.com/office/drawing/2014/main" id="{0A3FAA95-0DC2-FFDF-11AD-B006BE5E4E54}"/>
              </a:ext>
            </a:extLst>
          </p:cNvPr>
          <p:cNvSpPr/>
          <p:nvPr/>
        </p:nvSpPr>
        <p:spPr>
          <a:xfrm>
            <a:off x="7861955" y="4907961"/>
            <a:ext cx="4252782" cy="186030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sz="3200" dirty="0"/>
              <a:t>In contrast:</a:t>
            </a:r>
          </a:p>
          <a:p>
            <a:pPr algn="ctr">
              <a:spcAft>
                <a:spcPts val="600"/>
              </a:spcAft>
            </a:pPr>
            <a:r>
              <a:rPr lang="en-AU" sz="3200" dirty="0"/>
              <a:t>“Latin is a highly inflected language”</a:t>
            </a:r>
          </a:p>
        </p:txBody>
      </p:sp>
    </p:spTree>
    <p:extLst>
      <p:ext uri="{BB962C8B-B14F-4D97-AF65-F5344CB8AC3E}">
        <p14:creationId xmlns:p14="http://schemas.microsoft.com/office/powerpoint/2010/main" val="48107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a:extLst>
              <a:ext uri="{FF2B5EF4-FFF2-40B4-BE49-F238E27FC236}">
                <a16:creationId xmlns:a16="http://schemas.microsoft.com/office/drawing/2014/main" id="{065FE971-8866-2FAF-B3D9-EBA0C5876519}"/>
              </a:ext>
            </a:extLst>
          </p:cNvPr>
          <p:cNvSpPr>
            <a:spLocks noGrp="1" noChangeArrowheads="1"/>
          </p:cNvSpPr>
          <p:nvPr>
            <p:ph type="title"/>
          </p:nvPr>
        </p:nvSpPr>
        <p:spPr>
          <a:xfrm>
            <a:off x="737267" y="131353"/>
            <a:ext cx="7070889" cy="1084705"/>
          </a:xfrm>
          <a:solidFill>
            <a:schemeClr val="accent4">
              <a:lumMod val="40000"/>
              <a:lumOff val="60000"/>
            </a:schemeClr>
          </a:solidFill>
        </p:spPr>
        <p:txBody>
          <a:bodyPr>
            <a:normAutofit/>
          </a:bodyPr>
          <a:lstStyle/>
          <a:p>
            <a:pPr algn="ctr"/>
            <a:r>
              <a:rPr lang="en-US" altLang="en-US" sz="4800" b="1" dirty="0">
                <a:latin typeface="Calibri" panose="020F0502020204030204" pitchFamily="34" charset="0"/>
                <a:cs typeface="Calibri" panose="020F0502020204030204" pitchFamily="34" charset="0"/>
              </a:rPr>
              <a:t>Grammar </a:t>
            </a:r>
            <a:r>
              <a:rPr lang="en-US" altLang="en-US" sz="4800" b="1" i="1" u="sng" dirty="0">
                <a:latin typeface="Calibri" panose="020F0502020204030204" pitchFamily="34" charset="0"/>
                <a:cs typeface="Calibri" panose="020F0502020204030204" pitchFamily="34" charset="0"/>
              </a:rPr>
              <a:t>and</a:t>
            </a:r>
            <a:r>
              <a:rPr lang="en-US" altLang="en-US" sz="4800" b="1" dirty="0">
                <a:latin typeface="Calibri" panose="020F0502020204030204" pitchFamily="34" charset="0"/>
                <a:cs typeface="Calibri" panose="020F0502020204030204" pitchFamily="34" charset="0"/>
              </a:rPr>
              <a:t> (?) syntax</a:t>
            </a:r>
            <a:endParaRPr lang="en-US" altLang="en-US" sz="4800" b="1" i="1" dirty="0">
              <a:latin typeface="Calibri" panose="020F0502020204030204" pitchFamily="34" charset="0"/>
              <a:cs typeface="Calibri" panose="020F0502020204030204" pitchFamily="34" charset="0"/>
            </a:endParaRPr>
          </a:p>
        </p:txBody>
      </p:sp>
      <p:sp>
        <p:nvSpPr>
          <p:cNvPr id="545795" name="Rectangle 3">
            <a:extLst>
              <a:ext uri="{FF2B5EF4-FFF2-40B4-BE49-F238E27FC236}">
                <a16:creationId xmlns:a16="http://schemas.microsoft.com/office/drawing/2014/main" id="{5BC28F19-1856-335B-D3A0-F6D02C630972}"/>
              </a:ext>
            </a:extLst>
          </p:cNvPr>
          <p:cNvSpPr>
            <a:spLocks noGrp="1" noChangeArrowheads="1"/>
          </p:cNvSpPr>
          <p:nvPr>
            <p:ph type="body" idx="1"/>
          </p:nvPr>
        </p:nvSpPr>
        <p:spPr>
          <a:xfrm>
            <a:off x="197963" y="1366887"/>
            <a:ext cx="11660957" cy="5359759"/>
          </a:xfrm>
        </p:spPr>
        <p:txBody>
          <a:bodyPr>
            <a:noAutofit/>
          </a:bodyPr>
          <a:lstStyle/>
          <a:p>
            <a:pPr marL="0" indent="0">
              <a:lnSpc>
                <a:spcPct val="100000"/>
              </a:lnSpc>
              <a:spcBef>
                <a:spcPts val="0"/>
              </a:spcBef>
              <a:spcAft>
                <a:spcPts val="2400"/>
              </a:spcAft>
              <a:buNone/>
            </a:pPr>
            <a:r>
              <a:rPr lang="en-US" altLang="en-US" sz="3200" dirty="0">
                <a:solidFill>
                  <a:srgbClr val="C00000"/>
                </a:solidFill>
              </a:rPr>
              <a:t>From </a:t>
            </a:r>
            <a:r>
              <a:rPr lang="en-US" altLang="en-US" sz="3200" i="1" dirty="0">
                <a:solidFill>
                  <a:srgbClr val="C00000"/>
                </a:solidFill>
              </a:rPr>
              <a:t>The Australian </a:t>
            </a:r>
            <a:r>
              <a:rPr lang="en-US" altLang="en-US" sz="3200" dirty="0">
                <a:solidFill>
                  <a:srgbClr val="C00000"/>
                </a:solidFill>
              </a:rPr>
              <a:t>of 11 August 2006, Page 3</a:t>
            </a:r>
          </a:p>
          <a:p>
            <a:pPr marL="0" indent="0">
              <a:lnSpc>
                <a:spcPct val="100000"/>
              </a:lnSpc>
              <a:spcBef>
                <a:spcPts val="0"/>
              </a:spcBef>
              <a:spcAft>
                <a:spcPts val="2400"/>
              </a:spcAft>
              <a:buNone/>
            </a:pPr>
            <a:r>
              <a:rPr lang="en-US" altLang="en-US" sz="3200" u="sng" dirty="0"/>
              <a:t>Headline</a:t>
            </a:r>
            <a:r>
              <a:rPr lang="en-US" altLang="en-US" sz="3200" dirty="0"/>
              <a:t>: </a:t>
            </a:r>
            <a:r>
              <a:rPr lang="en-US" altLang="en-US" sz="3200" b="1" dirty="0"/>
              <a:t>Students failed by language system</a:t>
            </a:r>
          </a:p>
          <a:p>
            <a:pPr marL="0" indent="0">
              <a:lnSpc>
                <a:spcPct val="100000"/>
              </a:lnSpc>
              <a:spcBef>
                <a:spcPts val="0"/>
              </a:spcBef>
              <a:spcAft>
                <a:spcPts val="2400"/>
              </a:spcAft>
              <a:buNone/>
            </a:pPr>
            <a:r>
              <a:rPr lang="en-US" altLang="en-US" sz="3200" dirty="0">
                <a:solidFill>
                  <a:srgbClr val="C00000"/>
                </a:solidFill>
              </a:rPr>
              <a:t>A quote from then Federal Education Minister, Julie Bishop:</a:t>
            </a:r>
          </a:p>
          <a:p>
            <a:pPr marL="0" indent="0">
              <a:lnSpc>
                <a:spcPct val="150000"/>
              </a:lnSpc>
              <a:spcBef>
                <a:spcPts val="0"/>
              </a:spcBef>
              <a:spcAft>
                <a:spcPts val="2400"/>
              </a:spcAft>
              <a:buNone/>
            </a:pPr>
            <a:r>
              <a:rPr lang="en-US" altLang="en-US" sz="3200" i="1" dirty="0"/>
              <a:t>“Over recent decades, the teaching of </a:t>
            </a:r>
            <a:r>
              <a:rPr lang="en-US" altLang="en-US" sz="3200" i="1" dirty="0">
                <a:highlight>
                  <a:srgbClr val="FFFF00"/>
                </a:highlight>
              </a:rPr>
              <a:t>grammar</a:t>
            </a:r>
            <a:r>
              <a:rPr lang="en-US" altLang="en-US" sz="3200" i="1" dirty="0"/>
              <a:t>, spelling, </a:t>
            </a:r>
            <a:r>
              <a:rPr lang="en-US" altLang="en-US" sz="3200" i="1" dirty="0">
                <a:highlight>
                  <a:srgbClr val="FCDBD4"/>
                </a:highlight>
              </a:rPr>
              <a:t>syntax</a:t>
            </a:r>
            <a:r>
              <a:rPr lang="en-US" altLang="en-US" sz="3200" i="1" dirty="0"/>
              <a:t> and </a:t>
            </a:r>
            <a:r>
              <a:rPr lang="en-US" altLang="en-US" sz="3200" i="1" dirty="0">
                <a:highlight>
                  <a:srgbClr val="66FFCC"/>
                </a:highlight>
              </a:rPr>
              <a:t>sentence construction</a:t>
            </a:r>
            <a:r>
              <a:rPr lang="en-US" altLang="en-US" sz="3200" i="1" dirty="0"/>
              <a:t> has become an optional extra.  It should be fundamental.  It’s the building blocks for clear and precise communication.”</a:t>
            </a:r>
          </a:p>
        </p:txBody>
      </p:sp>
      <p:pic>
        <p:nvPicPr>
          <p:cNvPr id="2" name="Picture 1">
            <a:extLst>
              <a:ext uri="{FF2B5EF4-FFF2-40B4-BE49-F238E27FC236}">
                <a16:creationId xmlns:a16="http://schemas.microsoft.com/office/drawing/2014/main" id="{FA5B6F30-88EC-C32B-F3A1-3F4136C06D10}"/>
              </a:ext>
            </a:extLst>
          </p:cNvPr>
          <p:cNvPicPr>
            <a:picLocks noChangeAspect="1"/>
          </p:cNvPicPr>
          <p:nvPr/>
        </p:nvPicPr>
        <p:blipFill>
          <a:blip r:embed="rId2"/>
          <a:stretch>
            <a:fillRect/>
          </a:stretch>
        </p:blipFill>
        <p:spPr>
          <a:xfrm>
            <a:off x="8191893" y="131353"/>
            <a:ext cx="3831840" cy="263003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3877CE-D1AA-4C45-A7AC-7924B8D2D64E}"/>
              </a:ext>
            </a:extLst>
          </p:cNvPr>
          <p:cNvSpPr>
            <a:spLocks noGrp="1"/>
          </p:cNvSpPr>
          <p:nvPr>
            <p:ph type="title"/>
          </p:nvPr>
        </p:nvSpPr>
        <p:spPr>
          <a:solidFill>
            <a:schemeClr val="accent4">
              <a:lumMod val="40000"/>
              <a:lumOff val="60000"/>
            </a:schemeClr>
          </a:solidFill>
        </p:spPr>
        <p:txBody>
          <a:bodyPr>
            <a:normAutofit/>
          </a:bodyPr>
          <a:lstStyle/>
          <a:p>
            <a:pPr algn="ctr"/>
            <a:r>
              <a:rPr lang="en-AU" sz="4800" b="1" dirty="0">
                <a:latin typeface="Calibri" panose="020F0502020204030204" pitchFamily="34" charset="0"/>
                <a:cs typeface="Calibri" panose="020F0502020204030204" pitchFamily="34" charset="0"/>
              </a:rPr>
              <a:t>What the blurb promised</a:t>
            </a:r>
          </a:p>
        </p:txBody>
      </p:sp>
      <p:sp>
        <p:nvSpPr>
          <p:cNvPr id="6" name="Content Placeholder 5">
            <a:extLst>
              <a:ext uri="{FF2B5EF4-FFF2-40B4-BE49-F238E27FC236}">
                <a16:creationId xmlns:a16="http://schemas.microsoft.com/office/drawing/2014/main" id="{F3D14498-5554-4D94-BB8C-02EE613337D5}"/>
              </a:ext>
            </a:extLst>
          </p:cNvPr>
          <p:cNvSpPr>
            <a:spLocks noGrp="1"/>
          </p:cNvSpPr>
          <p:nvPr>
            <p:ph idx="1"/>
          </p:nvPr>
        </p:nvSpPr>
        <p:spPr/>
        <p:txBody>
          <a:bodyPr anchor="ctr">
            <a:normAutofit/>
          </a:bodyPr>
          <a:lstStyle/>
          <a:p>
            <a:pPr marL="0" indent="0" algn="ctr">
              <a:buNone/>
            </a:pPr>
            <a:r>
              <a:rPr lang="en-AU" sz="11500" b="1" i="1" dirty="0">
                <a:solidFill>
                  <a:srgbClr val="C00000"/>
                </a:solidFill>
              </a:rPr>
              <a:t>Exploring erotic empowerment</a:t>
            </a:r>
          </a:p>
        </p:txBody>
      </p:sp>
    </p:spTree>
    <p:extLst>
      <p:ext uri="{BB962C8B-B14F-4D97-AF65-F5344CB8AC3E}">
        <p14:creationId xmlns:p14="http://schemas.microsoft.com/office/powerpoint/2010/main" val="832874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Content Placeholder 5"/>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429" t="14939" b="20364"/>
          <a:stretch/>
        </p:blipFill>
        <p:spPr>
          <a:xfrm>
            <a:off x="254524" y="104850"/>
            <a:ext cx="11708090" cy="6636231"/>
          </a:xfrm>
          <a:ln>
            <a:solidFill>
              <a:srgbClr val="FF0000"/>
            </a:solidFill>
          </a:ln>
        </p:spPr>
      </p:pic>
      <p:sp>
        <p:nvSpPr>
          <p:cNvPr id="3" name="TextBox 6">
            <a:extLst>
              <a:ext uri="{FF2B5EF4-FFF2-40B4-BE49-F238E27FC236}">
                <a16:creationId xmlns:a16="http://schemas.microsoft.com/office/drawing/2014/main" id="{777D16A4-EB37-AD64-DA69-8D3C030C4DCE}"/>
              </a:ext>
            </a:extLst>
          </p:cNvPr>
          <p:cNvSpPr txBox="1">
            <a:spLocks noChangeArrowheads="1"/>
          </p:cNvSpPr>
          <p:nvPr/>
        </p:nvSpPr>
        <p:spPr bwMode="auto">
          <a:xfrm>
            <a:off x="8031637" y="4463534"/>
            <a:ext cx="4006391" cy="2277547"/>
          </a:xfrm>
          <a:prstGeom prst="rect">
            <a:avLst/>
          </a:prstGeom>
          <a:solidFill>
            <a:schemeClr val="accent4">
              <a:lumMod val="20000"/>
              <a:lumOff val="80000"/>
            </a:schemeClr>
          </a:solidFill>
          <a:ln w="19050">
            <a:solidFill>
              <a:schemeClr val="tx1"/>
            </a:solidFill>
            <a:miter lim="800000"/>
            <a:headEnd/>
            <a:tailEnd/>
          </a:ln>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ts val="600"/>
              </a:spcBef>
              <a:spcAft>
                <a:spcPts val="1200"/>
              </a:spcAft>
            </a:pPr>
            <a:r>
              <a:rPr lang="en-AU" sz="2800" dirty="0"/>
              <a:t>A </a:t>
            </a:r>
            <a:r>
              <a:rPr lang="en-AU" sz="2800" b="1" dirty="0"/>
              <a:t>book review </a:t>
            </a:r>
            <a:r>
              <a:rPr lang="en-AU" sz="2800" dirty="0"/>
              <a:t>in</a:t>
            </a:r>
          </a:p>
          <a:p>
            <a:pPr algn="ctr">
              <a:spcBef>
                <a:spcPts val="600"/>
              </a:spcBef>
              <a:spcAft>
                <a:spcPts val="1200"/>
              </a:spcAft>
            </a:pPr>
            <a:r>
              <a:rPr lang="en-AU" sz="2800" i="1" dirty="0"/>
              <a:t>The Weekend Australian Review</a:t>
            </a:r>
          </a:p>
          <a:p>
            <a:pPr algn="ctr">
              <a:spcBef>
                <a:spcPts val="600"/>
              </a:spcBef>
              <a:spcAft>
                <a:spcPts val="1200"/>
              </a:spcAft>
            </a:pPr>
            <a:r>
              <a:rPr lang="en-AU" sz="2800" dirty="0"/>
              <a:t>Oct 29-30, 2011</a:t>
            </a:r>
            <a:endParaRPr lang="en-AU" sz="2000" dirty="0"/>
          </a:p>
        </p:txBody>
      </p:sp>
      <p:sp>
        <p:nvSpPr>
          <p:cNvPr id="2" name="Speech Bubble: Oval 1">
            <a:extLst>
              <a:ext uri="{FF2B5EF4-FFF2-40B4-BE49-F238E27FC236}">
                <a16:creationId xmlns:a16="http://schemas.microsoft.com/office/drawing/2014/main" id="{FCD68617-2C48-3219-FD3A-3C784D12398F}"/>
              </a:ext>
            </a:extLst>
          </p:cNvPr>
          <p:cNvSpPr/>
          <p:nvPr/>
        </p:nvSpPr>
        <p:spPr>
          <a:xfrm>
            <a:off x="8309727" y="1697860"/>
            <a:ext cx="3450210" cy="1960775"/>
          </a:xfrm>
          <a:prstGeom prst="wedgeEllipseCallout">
            <a:avLst>
              <a:gd name="adj1" fmla="val -78187"/>
              <a:gd name="adj2" fmla="val -71634"/>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200" dirty="0"/>
              <a:t>We’ll first consider the title.</a:t>
            </a:r>
          </a:p>
        </p:txBody>
      </p:sp>
      <p:sp>
        <p:nvSpPr>
          <p:cNvPr id="4" name="Rectangle: Rounded Corners 3">
            <a:extLst>
              <a:ext uri="{FF2B5EF4-FFF2-40B4-BE49-F238E27FC236}">
                <a16:creationId xmlns:a16="http://schemas.microsoft.com/office/drawing/2014/main" id="{8FBBFEDF-D5DD-C3A8-C86D-50F50E6936C8}"/>
              </a:ext>
            </a:extLst>
          </p:cNvPr>
          <p:cNvSpPr/>
          <p:nvPr/>
        </p:nvSpPr>
        <p:spPr>
          <a:xfrm>
            <a:off x="254524" y="116920"/>
            <a:ext cx="11682952" cy="1070858"/>
          </a:xfrm>
          <a:prstGeom prst="roundRect">
            <a:avLst/>
          </a:prstGeom>
          <a:noFill/>
          <a:ln w="76200">
            <a:solidFill>
              <a:srgbClr val="252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1051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78300</TotalTime>
  <Words>2245</Words>
  <Application>Microsoft Office PowerPoint</Application>
  <PresentationFormat>Widescreen</PresentationFormat>
  <Paragraphs>296</Paragraphs>
  <Slides>48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Calibri Light</vt:lpstr>
      <vt:lpstr>Verdana</vt:lpstr>
      <vt:lpstr>Wingdings</vt:lpstr>
      <vt:lpstr>Office Theme</vt:lpstr>
      <vt:lpstr>A few questions for you to discuss over lunch</vt:lpstr>
      <vt:lpstr>Exploring erotic empowerment,  and grammar in the Australian school curriculum</vt:lpstr>
      <vt:lpstr>What might be new grammar terms for you</vt:lpstr>
      <vt:lpstr>One of those preliminary questions</vt:lpstr>
      <vt:lpstr>Do you understand this?</vt:lpstr>
      <vt:lpstr>http://www.davidcrystal.com/ </vt:lpstr>
      <vt:lpstr>Grammar and (?) syntax</vt:lpstr>
      <vt:lpstr>What the blurb promised</vt:lpstr>
      <vt:lpstr>PowerPoint Presentation</vt:lpstr>
      <vt:lpstr>Exploring erotic empowerment</vt:lpstr>
      <vt:lpstr>Considering the word empowerment</vt:lpstr>
      <vt:lpstr>PowerPoint Presentation</vt:lpstr>
      <vt:lpstr>PowerPoint Presentation</vt:lpstr>
      <vt:lpstr>Word Classes (parts of speech)</vt:lpstr>
      <vt:lpstr>Screenshot from revised Australian Curriculum: English</vt:lpstr>
      <vt:lpstr>PowerPoint Presentation</vt:lpstr>
      <vt:lpstr>Grammar Rank Scale</vt:lpstr>
      <vt:lpstr>Pronouns &amp; Nouns</vt:lpstr>
      <vt:lpstr>A grammar victim?</vt:lpstr>
      <vt:lpstr>What happened to grammar?</vt:lpstr>
      <vt:lpstr>Knowledge of grammar</vt:lpstr>
      <vt:lpstr>PowerPoint Presentation</vt:lpstr>
      <vt:lpstr>The former PM’s notion of grammar</vt:lpstr>
      <vt:lpstr>PowerPoint Presentation</vt:lpstr>
      <vt:lpstr>PowerPoint Presentation</vt:lpstr>
      <vt:lpstr>PowerPoint Presentation</vt:lpstr>
      <vt:lpstr>The first two paragraphs</vt:lpstr>
      <vt:lpstr>Grammar</vt:lpstr>
      <vt:lpstr>Some grammar rules (?) for writers</vt:lpstr>
      <vt:lpstr>PowerPoint Presentation</vt:lpstr>
      <vt:lpstr>Some grammar rules (?) for writers</vt:lpstr>
      <vt:lpstr>Is it OK to begin sentences with conjunctions?</vt:lpstr>
      <vt:lpstr>Phrasal verbs</vt:lpstr>
      <vt:lpstr>PowerPoint Presentation</vt:lpstr>
      <vt:lpstr>Things that should be resisted</vt:lpstr>
      <vt:lpstr>PowerPoint Presentation</vt:lpstr>
      <vt:lpstr>PowerPoint Presentation</vt:lpstr>
      <vt:lpstr>PowerPoint Presentation</vt:lpstr>
      <vt:lpstr>A prevalent misunderstanding</vt:lpstr>
      <vt:lpstr>Another of those preliminary questions</vt:lpstr>
      <vt:lpstr>Basic structure of the English sentence?</vt:lpstr>
      <vt:lpstr>AC:E v9 Year 1 Language Strand content description</vt:lpstr>
      <vt:lpstr>Elements in clauses (‘chunks of meaning’)</vt:lpstr>
      <vt:lpstr>Thinking about order</vt:lpstr>
      <vt:lpstr>A (version 8) AC:E Content Description  re grammatical Theme</vt:lpstr>
      <vt:lpstr>PowerPoint Presentation</vt:lpstr>
      <vt:lpstr>Grammar</vt:lpstr>
      <vt:lpstr>That’s it. Questions or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ETAQ Grammar Workshop a workout in the grammar gym</dc:title>
  <dc:creator>Garry Collins</dc:creator>
  <cp:lastModifiedBy>Garry Collins</cp:lastModifiedBy>
  <cp:revision>315</cp:revision>
  <cp:lastPrinted>2022-05-25T04:21:37Z</cp:lastPrinted>
  <dcterms:created xsi:type="dcterms:W3CDTF">2020-12-15T08:12:33Z</dcterms:created>
  <dcterms:modified xsi:type="dcterms:W3CDTF">2022-06-08T04:45:22Z</dcterms:modified>
</cp:coreProperties>
</file>